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5"/>
  </p:notesMasterIdLst>
  <p:sldIdLst>
    <p:sldId id="281" r:id="rId2"/>
    <p:sldId id="282" r:id="rId3"/>
    <p:sldId id="276" r:id="rId4"/>
    <p:sldId id="289" r:id="rId5"/>
    <p:sldId id="291" r:id="rId6"/>
    <p:sldId id="283" r:id="rId7"/>
    <p:sldId id="290" r:id="rId8"/>
    <p:sldId id="284" r:id="rId9"/>
    <p:sldId id="285" r:id="rId10"/>
    <p:sldId id="293" r:id="rId11"/>
    <p:sldId id="294" r:id="rId12"/>
    <p:sldId id="295" r:id="rId13"/>
    <p:sldId id="288" r:id="rId14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rebuchet MS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rebuchet MS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rebuchet MS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rebuchet MS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rebuchet M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677A"/>
    <a:srgbClr val="4B67DE"/>
    <a:srgbClr val="3333FF"/>
    <a:srgbClr val="FFFFFF"/>
    <a:srgbClr val="00FF00"/>
    <a:srgbClr val="990099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4" autoAdjust="0"/>
    <p:restoredTop sz="62520" autoAdjust="0"/>
  </p:normalViewPr>
  <p:slideViewPr>
    <p:cSldViewPr>
      <p:cViewPr varScale="1">
        <p:scale>
          <a:sx n="46" d="100"/>
          <a:sy n="46" d="100"/>
        </p:scale>
        <p:origin x="-22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endParaRPr lang="da-DK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endParaRPr lang="da-DK"/>
          </a:p>
        </p:txBody>
      </p:sp>
      <p:sp>
        <p:nvSpPr>
          <p:cNvPr id="4813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endParaRPr lang="da-DK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fld id="{88C48AA1-5D7F-4B05-BF11-B9963E81B691}" type="slidenum">
              <a:rPr lang="da-DK"/>
              <a:pPr/>
              <a:t>‹nº›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1C43B8-E855-4FB1-AD96-C87CBC454E03}" type="slidenum">
              <a:rPr lang="da-DK"/>
              <a:pPr/>
              <a:t>1</a:t>
            </a:fld>
            <a:endParaRPr lang="da-DK"/>
          </a:p>
        </p:txBody>
      </p:sp>
      <p:sp>
        <p:nvSpPr>
          <p:cNvPr id="1136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a-DK"/>
          </a:p>
          <a:p>
            <a:r>
              <a:rPr lang="da-DK"/>
              <a:t>State what i will tell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C8DE24-B236-46CF-8236-57AECD5CE3F6}" type="slidenum">
              <a:rPr lang="da-DK"/>
              <a:pPr/>
              <a:t>2</a:t>
            </a:fld>
            <a:endParaRPr lang="da-DK"/>
          </a:p>
        </p:txBody>
      </p:sp>
      <p:sp>
        <p:nvSpPr>
          <p:cNvPr id="1157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da-DK" dirty="0"/>
              <a:t>Houston we have a problem</a:t>
            </a:r>
          </a:p>
          <a:p>
            <a:endParaRPr lang="da-DK" dirty="0"/>
          </a:p>
          <a:p>
            <a:r>
              <a:rPr lang="da-DK" dirty="0"/>
              <a:t>1 kg pico satellite following the Cubesat concept</a:t>
            </a:r>
          </a:p>
          <a:p>
            <a:r>
              <a:rPr lang="da-DK" dirty="0"/>
              <a:t>Developed students here at Aalborg University</a:t>
            </a:r>
          </a:p>
          <a:p>
            <a:endParaRPr lang="da-DK" dirty="0"/>
          </a:p>
          <a:p>
            <a:r>
              <a:rPr lang="da-DK" dirty="0"/>
              <a:t>80 kg micro satellite</a:t>
            </a:r>
          </a:p>
          <a:p>
            <a:r>
              <a:rPr lang="en-GB" dirty="0"/>
              <a:t>Student Space Exploration &amp; Technology Initiative Express</a:t>
            </a:r>
            <a:endParaRPr lang="da-DK" dirty="0"/>
          </a:p>
          <a:p>
            <a:r>
              <a:rPr lang="da-DK" dirty="0"/>
              <a:t>Initiated by the European Space Agency</a:t>
            </a:r>
          </a:p>
          <a:p>
            <a:endParaRPr lang="da-DK" dirty="0"/>
          </a:p>
          <a:p>
            <a:r>
              <a:rPr lang="da-DK" dirty="0"/>
              <a:t>Collaboration between students from various universities in europe</a:t>
            </a:r>
          </a:p>
          <a:p>
            <a:endParaRPr lang="da-DK" dirty="0"/>
          </a:p>
          <a:p>
            <a:r>
              <a:rPr lang="da-DK" dirty="0"/>
              <a:t>The operations group is situated in poland therefore the MCC is distributed through the Internet</a:t>
            </a:r>
          </a:p>
          <a:p>
            <a:endParaRPr lang="da-DK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06E42F-8841-47EE-AC7A-5EBDBB4C388B}" type="slidenum">
              <a:rPr lang="da-DK"/>
              <a:pPr/>
              <a:t>3</a:t>
            </a:fld>
            <a:endParaRPr lang="da-DK"/>
          </a:p>
        </p:txBody>
      </p:sp>
      <p:sp>
        <p:nvSpPr>
          <p:cNvPr id="10035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a-DK"/>
              <a:t>Dsri -&gt; danish national space center</a:t>
            </a:r>
          </a:p>
          <a:p>
            <a:endParaRPr lang="da-DK"/>
          </a:p>
          <a:p>
            <a:r>
              <a:rPr lang="da-DK"/>
              <a:t>Attitudekontrol: forklares m modellen i hånden</a:t>
            </a:r>
          </a:p>
          <a:p>
            <a:r>
              <a:rPr lang="da-DK"/>
              <a:t>1 kg student satellite</a:t>
            </a:r>
          </a:p>
          <a:p>
            <a:r>
              <a:rPr lang="da-DK"/>
              <a:t>CubeSat 10 x 10 x 10 cm</a:t>
            </a:r>
          </a:p>
          <a:p>
            <a:r>
              <a:rPr lang="da-DK"/>
              <a:t>Expected Launch December 2005</a:t>
            </a:r>
          </a:p>
          <a:p>
            <a:r>
              <a:rPr lang="da-DK"/>
              <a:t>AAUSAT-II mission</a:t>
            </a:r>
          </a:p>
          <a:p>
            <a:pPr lvl="1"/>
            <a:r>
              <a:rPr lang="da-DK"/>
              <a:t>Education</a:t>
            </a:r>
          </a:p>
          <a:p>
            <a:pPr lvl="1"/>
            <a:r>
              <a:rPr lang="da-DK"/>
              <a:t>Gamma burst detection (DNSC)</a:t>
            </a:r>
          </a:p>
          <a:p>
            <a:pPr lvl="1"/>
            <a:r>
              <a:rPr lang="da-DK"/>
              <a:t>Active attitude control</a:t>
            </a:r>
          </a:p>
          <a:p>
            <a:pPr lvl="1"/>
            <a:r>
              <a:rPr lang="da-DK"/>
              <a:t>Deployment of solar arrays</a:t>
            </a:r>
          </a:p>
          <a:p>
            <a:endParaRPr lang="da-D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BCDB5B-36FF-494C-8AFD-EBBEFA2EF19D}" type="slidenum">
              <a:rPr lang="da-DK"/>
              <a:pPr/>
              <a:t>4</a:t>
            </a:fld>
            <a:endParaRPr lang="da-DK"/>
          </a:p>
        </p:txBody>
      </p:sp>
      <p:sp>
        <p:nvSpPr>
          <p:cNvPr id="1331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80 Kg micro satellite</a:t>
            </a:r>
          </a:p>
          <a:p>
            <a:r>
              <a:rPr lang="da-DK"/>
              <a:t>Two ground stations</a:t>
            </a:r>
          </a:p>
          <a:p>
            <a:pPr lvl="1"/>
            <a:r>
              <a:rPr lang="da-DK"/>
              <a:t>GND Aalborg</a:t>
            </a:r>
          </a:p>
          <a:p>
            <a:pPr lvl="1"/>
            <a:r>
              <a:rPr lang="da-DK"/>
              <a:t>GND Svalbard (KSAT)</a:t>
            </a:r>
          </a:p>
          <a:p>
            <a:r>
              <a:rPr lang="da-DK"/>
              <a:t>Operations group in Poland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EF7BCA-5B07-494E-B8F3-D87762E7F49F}" type="slidenum">
              <a:rPr lang="da-DK"/>
              <a:pPr/>
              <a:t>6</a:t>
            </a:fld>
            <a:endParaRPr lang="da-DK"/>
          </a:p>
        </p:txBody>
      </p:sp>
      <p:sp>
        <p:nvSpPr>
          <p:cNvPr id="1177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91427" tIns="45714" rIns="91427" bIns="45714"/>
          <a:lstStyle/>
          <a:p>
            <a:r>
              <a:rPr lang="da-DK"/>
              <a:t>What is it good for?</a:t>
            </a:r>
          </a:p>
          <a:p>
            <a:pPr>
              <a:buFontTx/>
              <a:buChar char="-"/>
            </a:pPr>
            <a:r>
              <a:rPr lang="da-DK"/>
              <a:t>Satellite in orbit</a:t>
            </a:r>
          </a:p>
          <a:p>
            <a:pPr>
              <a:buFontTx/>
              <a:buChar char="-"/>
            </a:pPr>
            <a:r>
              <a:rPr lang="da-DK"/>
              <a:t>Ground stations (radio + antenna equipment) aalborg + svalbard</a:t>
            </a:r>
          </a:p>
          <a:p>
            <a:pPr>
              <a:buFontTx/>
              <a:buChar char="-"/>
            </a:pPr>
            <a:r>
              <a:rPr lang="da-DK"/>
              <a:t>Operators in poland (express mission) controling the satellite mission</a:t>
            </a:r>
          </a:p>
          <a:p>
            <a:pPr>
              <a:buFontTx/>
              <a:buChar char="-"/>
            </a:pPr>
            <a:r>
              <a:rPr lang="da-DK"/>
              <a:t>Data viewers are people interested in telemetry, that is data from the satellites</a:t>
            </a:r>
          </a:p>
          <a:p>
            <a:pPr>
              <a:buFontTx/>
              <a:buChar char="-"/>
            </a:pPr>
            <a:r>
              <a:rPr lang="da-DK"/>
              <a:t>The MCC is the interface between the operators, data   viewers, and the ground stations affiliated with the mission</a:t>
            </a:r>
          </a:p>
          <a:p>
            <a:r>
              <a:rPr lang="da-DK"/>
              <a:t>The mission control center design comprises:</a:t>
            </a:r>
          </a:p>
          <a:p>
            <a:pPr>
              <a:buFontTx/>
              <a:buChar char="-"/>
            </a:pPr>
            <a:r>
              <a:rPr lang="da-DK"/>
              <a:t>An operator interface , alows an operatore to issue TC -&gt; </a:t>
            </a:r>
          </a:p>
          <a:p>
            <a:pPr>
              <a:buFontTx/>
              <a:buChar char="-"/>
            </a:pPr>
            <a:r>
              <a:rPr lang="da-DK"/>
              <a:t>indernet -&gt; mission control server hanles communication with satellite and stores data in the affiliated DB -&gt; </a:t>
            </a:r>
          </a:p>
          <a:p>
            <a:pPr>
              <a:buFontTx/>
              <a:buChar char="-"/>
            </a:pPr>
            <a:r>
              <a:rPr lang="da-DK"/>
              <a:t>database -&gt; … -&gt; dvi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FD7361-4707-4974-99B2-3E15EA99D8AE}" type="slidenum">
              <a:rPr lang="da-DK"/>
              <a:pPr/>
              <a:t>7</a:t>
            </a:fld>
            <a:endParaRPr lang="da-DK"/>
          </a:p>
        </p:txBody>
      </p:sp>
      <p:sp>
        <p:nvSpPr>
          <p:cNvPr id="1320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Platform independent</a:t>
            </a:r>
          </a:p>
          <a:p>
            <a:r>
              <a:rPr lang="da-DK"/>
              <a:t>Open source – free – complies with student budget</a:t>
            </a:r>
          </a:p>
          <a:p>
            <a:r>
              <a:rPr lang="da-DK"/>
              <a:t>NORAD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0330C7-430F-491F-9979-DCFAC9A99A6D}" type="slidenum">
              <a:rPr lang="da-DK"/>
              <a:pPr/>
              <a:t>8</a:t>
            </a:fld>
            <a:endParaRPr lang="da-DK"/>
          </a:p>
        </p:txBody>
      </p:sp>
      <p:sp>
        <p:nvSpPr>
          <p:cNvPr id="1198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da-DK"/>
              <a:t>Forklar de enkelte states: </a:t>
            </a:r>
          </a:p>
          <a:p>
            <a:r>
              <a:rPr lang="da-DK"/>
              <a:t> - direct control full manual control to the operator (e.g. no retransmission)</a:t>
            </a:r>
          </a:p>
          <a:p>
            <a:r>
              <a:rPr lang="da-DK"/>
              <a:t> - nominal mode</a:t>
            </a:r>
          </a:p>
          <a:p>
            <a:r>
              <a:rPr lang="da-DK"/>
              <a:t>    - idle doesn’t do much</a:t>
            </a:r>
          </a:p>
          <a:p>
            <a:r>
              <a:rPr lang="da-DK"/>
              <a:t>    - flight plan, sequential program</a:t>
            </a:r>
          </a:p>
          <a:p>
            <a:r>
              <a:rPr lang="da-DK"/>
              <a:t>Hvordan/hvornår skiftes</a:t>
            </a:r>
          </a:p>
          <a:p>
            <a:r>
              <a:rPr lang="da-DK"/>
              <a:t>Forklar grundideen m fligthplans</a:t>
            </a:r>
          </a:p>
          <a:p>
            <a:r>
              <a:rPr lang="da-DK"/>
              <a:t>Override state kan tilgås på et vilkårligt tidspunkt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869087-C3A0-47EF-81FB-9105D576D069}" type="slidenum">
              <a:rPr lang="da-DK"/>
              <a:pPr/>
              <a:t>9</a:t>
            </a:fld>
            <a:endParaRPr lang="da-DK"/>
          </a:p>
        </p:txBody>
      </p:sp>
      <p:sp>
        <p:nvSpPr>
          <p:cNvPr id="1218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da-DK"/>
              <a:t>At the begining of the MCC project Express subsystems was not completed</a:t>
            </a:r>
          </a:p>
          <a:p>
            <a:r>
              <a:rPr lang="da-DK"/>
              <a:t>Telecommands and telemetry should be defined online, to allow development of the MCC</a:t>
            </a:r>
          </a:p>
          <a:p>
            <a:r>
              <a:rPr lang="da-DK"/>
              <a:t>The protocol structure was defined</a:t>
            </a:r>
          </a:p>
          <a:p>
            <a:r>
              <a:rPr lang="da-DK"/>
              <a:t>A database facilitating the use of the protocol structure was designed</a:t>
            </a:r>
          </a:p>
          <a:p>
            <a:r>
              <a:rPr lang="da-DK"/>
              <a:t>Der er både data og definitioner af dataformater/betydning i databasen.</a:t>
            </a:r>
          </a:p>
          <a:p>
            <a:endParaRPr lang="da-DK"/>
          </a:p>
          <a:p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AutoShap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oundRect">
            <a:avLst>
              <a:gd name="adj" fmla="val 847"/>
            </a:avLst>
          </a:prstGeom>
          <a:solidFill>
            <a:srgbClr val="546F8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5651" name="AutoShape 3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oundRect">
            <a:avLst>
              <a:gd name="adj" fmla="val 204"/>
            </a:avLst>
          </a:prstGeom>
          <a:solidFill>
            <a:srgbClr val="546F8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1556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38913" y="1219200"/>
            <a:ext cx="2605087" cy="5181600"/>
          </a:xfrm>
          <a:prstGeom prst="rect">
            <a:avLst/>
          </a:prstGeom>
          <a:noFill/>
        </p:spPr>
      </p:pic>
      <p:sp>
        <p:nvSpPr>
          <p:cNvPr id="155653" name="Text Box 5"/>
          <p:cNvSpPr txBox="1">
            <a:spLocks noChangeArrowheads="1"/>
          </p:cNvSpPr>
          <p:nvPr/>
        </p:nvSpPr>
        <p:spPr bwMode="auto">
          <a:xfrm>
            <a:off x="6948488" y="6623050"/>
            <a:ext cx="19050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93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>
                <a:solidFill>
                  <a:srgbClr val="FFFFFF"/>
                </a:solidFill>
                <a:effectLst/>
                <a:latin typeface="Gill Sans MT" pitchFamily="34" charset="0"/>
              </a:rPr>
              <a:t>Page </a:t>
            </a:r>
            <a:fld id="{5D24C5CC-D2B9-4E44-9D65-7EE961AF511E}" type="slidenum">
              <a:rPr lang="en-GB" sz="1400">
                <a:solidFill>
                  <a:srgbClr val="FFFFFF"/>
                </a:solidFill>
                <a:effectLst/>
                <a:latin typeface="Gill Sans MT" pitchFamily="34" charset="0"/>
              </a:rPr>
              <a:pPr algn="r">
                <a:lnSpc>
                  <a:spcPct val="93000"/>
                </a:lnSpc>
                <a:spcBef>
                  <a:spcPts val="875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‹nº›</a:t>
            </a:fld>
            <a:endParaRPr lang="en-GB" sz="1400">
              <a:solidFill>
                <a:srgbClr val="FFFFFF"/>
              </a:solidFill>
              <a:effectLst/>
              <a:latin typeface="Gill Sans MT" pitchFamily="34" charset="0"/>
            </a:endParaRPr>
          </a:p>
        </p:txBody>
      </p:sp>
      <p:pic>
        <p:nvPicPr>
          <p:cNvPr id="1556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4275" y="44450"/>
            <a:ext cx="2879725" cy="666750"/>
          </a:xfrm>
          <a:prstGeom prst="rect">
            <a:avLst/>
          </a:prstGeom>
          <a:noFill/>
        </p:spPr>
      </p:pic>
      <p:sp>
        <p:nvSpPr>
          <p:cNvPr id="155655" name="AutoShape 7"/>
          <p:cNvSpPr>
            <a:spLocks noChangeArrowheads="1"/>
          </p:cNvSpPr>
          <p:nvPr/>
        </p:nvSpPr>
        <p:spPr bwMode="auto">
          <a:xfrm>
            <a:off x="0" y="765175"/>
            <a:ext cx="1066800" cy="5903913"/>
          </a:xfrm>
          <a:prstGeom prst="roundRect">
            <a:avLst>
              <a:gd name="adj" fmla="val 148"/>
            </a:avLst>
          </a:prstGeom>
          <a:solidFill>
            <a:srgbClr val="CAD2D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55656" name="Group 8"/>
          <p:cNvGrpSpPr>
            <a:grpSpLocks/>
          </p:cNvGrpSpPr>
          <p:nvPr/>
        </p:nvGrpSpPr>
        <p:grpSpPr bwMode="auto">
          <a:xfrm>
            <a:off x="34925" y="39688"/>
            <a:ext cx="2371725" cy="582612"/>
            <a:chOff x="22" y="25"/>
            <a:chExt cx="1494" cy="367"/>
          </a:xfrm>
        </p:grpSpPr>
        <p:sp>
          <p:nvSpPr>
            <p:cNvPr id="155657" name="AutoShape 9"/>
            <p:cNvSpPr>
              <a:spLocks noChangeArrowheads="1"/>
            </p:cNvSpPr>
            <p:nvPr/>
          </p:nvSpPr>
          <p:spPr bwMode="auto">
            <a:xfrm>
              <a:off x="22" y="25"/>
              <a:ext cx="1494" cy="367"/>
            </a:xfrm>
            <a:prstGeom prst="roundRect">
              <a:avLst>
                <a:gd name="adj" fmla="val 27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55658" name="Group 10"/>
            <p:cNvGrpSpPr>
              <a:grpSpLocks/>
            </p:cNvGrpSpPr>
            <p:nvPr/>
          </p:nvGrpSpPr>
          <p:grpSpPr bwMode="auto">
            <a:xfrm>
              <a:off x="22" y="25"/>
              <a:ext cx="1494" cy="367"/>
              <a:chOff x="22" y="25"/>
              <a:chExt cx="1494" cy="367"/>
            </a:xfrm>
          </p:grpSpPr>
          <p:sp>
            <p:nvSpPr>
              <p:cNvPr id="155659" name="AutoShape 11"/>
              <p:cNvSpPr>
                <a:spLocks noChangeArrowheads="1"/>
              </p:cNvSpPr>
              <p:nvPr/>
            </p:nvSpPr>
            <p:spPr bwMode="auto">
              <a:xfrm>
                <a:off x="22" y="25"/>
                <a:ext cx="1494" cy="367"/>
              </a:xfrm>
              <a:prstGeom prst="roundRect">
                <a:avLst>
                  <a:gd name="adj" fmla="val 273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55660" name="AutoShape 12"/>
              <p:cNvSpPr>
                <a:spLocks noChangeArrowheads="1"/>
              </p:cNvSpPr>
              <p:nvPr/>
            </p:nvSpPr>
            <p:spPr bwMode="auto">
              <a:xfrm>
                <a:off x="22" y="25"/>
                <a:ext cx="1415" cy="355"/>
              </a:xfrm>
              <a:prstGeom prst="roundRect">
                <a:avLst>
                  <a:gd name="adj" fmla="val 273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600" b="1">
                    <a:solidFill>
                      <a:srgbClr val="FFFFFF"/>
                    </a:solidFill>
                    <a:effectLst/>
                    <a:latin typeface="Arial" charset="0"/>
                  </a:rPr>
                  <a:t>Aalborg University</a:t>
                </a:r>
              </a:p>
              <a:p>
                <a:pPr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600">
                    <a:solidFill>
                      <a:srgbClr val="FFFFFF"/>
                    </a:solidFill>
                    <a:effectLst/>
                    <a:latin typeface="Arial" charset="0"/>
                  </a:rPr>
                  <a:t>Mission Control Center</a:t>
                </a:r>
              </a:p>
            </p:txBody>
          </p:sp>
        </p:grpSp>
      </p:grpSp>
      <p:sp>
        <p:nvSpPr>
          <p:cNvPr id="155661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1187450" y="2130425"/>
            <a:ext cx="727075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155662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1627188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da-DK"/>
              <a:t>Click to edit Master subtitle style</a:t>
            </a:r>
          </a:p>
        </p:txBody>
      </p:sp>
      <p:pic>
        <p:nvPicPr>
          <p:cNvPr id="155663" name="Picture 15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060450" y="6700838"/>
            <a:ext cx="1279525" cy="112712"/>
          </a:xfrm>
          <a:prstGeom prst="rect">
            <a:avLst/>
          </a:prstGeom>
          <a:noFill/>
        </p:spPr>
      </p:pic>
      <p:pic>
        <p:nvPicPr>
          <p:cNvPr id="155671" name="Picture 23" descr="GGS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22238" y="1916113"/>
            <a:ext cx="777875" cy="1584325"/>
          </a:xfrm>
          <a:prstGeom prst="rect">
            <a:avLst/>
          </a:prstGeom>
          <a:solidFill>
            <a:schemeClr val="bg1"/>
          </a:solidFill>
          <a:ln w="9525">
            <a:solidFill>
              <a:srgbClr val="4B677A"/>
            </a:solidFill>
            <a:miter lim="800000"/>
            <a:headEnd/>
            <a:tailEnd/>
          </a:ln>
        </p:spPr>
      </p:pic>
      <p:pic>
        <p:nvPicPr>
          <p:cNvPr id="155672" name="Picture 24" descr="Untitled-1"/>
          <p:cNvPicPr>
            <a:picLocks noChangeAspect="1" noChangeArrowheads="1"/>
          </p:cNvPicPr>
          <p:nvPr userDrawn="1"/>
        </p:nvPicPr>
        <p:blipFill>
          <a:blip r:embed="rId6"/>
          <a:srcRect l="-6352" t="-5727" r="-6352" b="-5727"/>
          <a:stretch>
            <a:fillRect/>
          </a:stretch>
        </p:blipFill>
        <p:spPr bwMode="auto">
          <a:xfrm>
            <a:off x="136525" y="938213"/>
            <a:ext cx="763588" cy="8382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55673" name="Picture 25" descr="AAUSATII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463" y="3681413"/>
            <a:ext cx="755650" cy="755650"/>
          </a:xfrm>
          <a:prstGeom prst="rect">
            <a:avLst/>
          </a:prstGeom>
          <a:noFill/>
          <a:ln w="9525">
            <a:solidFill>
              <a:srgbClr val="4B677A"/>
            </a:solidFill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16725" y="798513"/>
            <a:ext cx="1865313" cy="52927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219200" y="798513"/>
            <a:ext cx="5445125" cy="52927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798513"/>
            <a:ext cx="7462838" cy="681037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051050" y="1557338"/>
            <a:ext cx="3238500" cy="45339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5441950" y="1557338"/>
            <a:ext cx="3240088" cy="219075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5441950" y="3900488"/>
            <a:ext cx="3240088" cy="219075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051050" y="1557338"/>
            <a:ext cx="32385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1950" y="1557338"/>
            <a:ext cx="3240088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AutoShap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oundRect">
            <a:avLst>
              <a:gd name="adj" fmla="val 847"/>
            </a:avLst>
          </a:prstGeom>
          <a:solidFill>
            <a:srgbClr val="546F8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1555" name="AutoShape 3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oundRect">
            <a:avLst>
              <a:gd name="adj" fmla="val 204"/>
            </a:avLst>
          </a:prstGeom>
          <a:solidFill>
            <a:srgbClr val="546F8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151556" name="Picture 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538913" y="1219200"/>
            <a:ext cx="2605087" cy="5181600"/>
          </a:xfrm>
          <a:prstGeom prst="rect">
            <a:avLst/>
          </a:prstGeom>
          <a:noFill/>
        </p:spPr>
      </p:pic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6946900" y="6623050"/>
            <a:ext cx="19050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93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>
                <a:solidFill>
                  <a:srgbClr val="FFFFFF"/>
                </a:solidFill>
                <a:effectLst/>
                <a:latin typeface="Gill Sans MT" pitchFamily="34" charset="0"/>
              </a:rPr>
              <a:t>Page </a:t>
            </a:r>
            <a:fld id="{FFDCBDAA-B8D0-4193-BECF-501AEF796F55}" type="slidenum">
              <a:rPr lang="en-GB" sz="1400">
                <a:solidFill>
                  <a:srgbClr val="FFFFFF"/>
                </a:solidFill>
                <a:effectLst/>
                <a:latin typeface="Gill Sans MT" pitchFamily="34" charset="0"/>
              </a:rPr>
              <a:pPr algn="r">
                <a:lnSpc>
                  <a:spcPct val="93000"/>
                </a:lnSpc>
                <a:spcBef>
                  <a:spcPts val="875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‹nº›</a:t>
            </a:fld>
            <a:endParaRPr lang="en-GB" sz="1400">
              <a:solidFill>
                <a:srgbClr val="FFFFFF"/>
              </a:solidFill>
              <a:effectLst/>
              <a:latin typeface="Gill Sans MT" pitchFamily="34" charset="0"/>
            </a:endParaRPr>
          </a:p>
        </p:txBody>
      </p:sp>
      <p:pic>
        <p:nvPicPr>
          <p:cNvPr id="151558" name="Picture 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264275" y="44450"/>
            <a:ext cx="2879725" cy="666750"/>
          </a:xfrm>
          <a:prstGeom prst="rect">
            <a:avLst/>
          </a:prstGeom>
          <a:noFill/>
        </p:spPr>
      </p:pic>
      <p:sp>
        <p:nvSpPr>
          <p:cNvPr id="151559" name="AutoShape 7"/>
          <p:cNvSpPr>
            <a:spLocks noChangeArrowheads="1"/>
          </p:cNvSpPr>
          <p:nvPr/>
        </p:nvSpPr>
        <p:spPr bwMode="auto">
          <a:xfrm>
            <a:off x="0" y="765175"/>
            <a:ext cx="1066800" cy="5903913"/>
          </a:xfrm>
          <a:prstGeom prst="roundRect">
            <a:avLst>
              <a:gd name="adj" fmla="val 148"/>
            </a:avLst>
          </a:prstGeom>
          <a:solidFill>
            <a:srgbClr val="CAD2D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51560" name="Group 8"/>
          <p:cNvGrpSpPr>
            <a:grpSpLocks/>
          </p:cNvGrpSpPr>
          <p:nvPr/>
        </p:nvGrpSpPr>
        <p:grpSpPr bwMode="auto">
          <a:xfrm>
            <a:off x="34925" y="39688"/>
            <a:ext cx="2371725" cy="582612"/>
            <a:chOff x="22" y="25"/>
            <a:chExt cx="1494" cy="367"/>
          </a:xfrm>
        </p:grpSpPr>
        <p:sp>
          <p:nvSpPr>
            <p:cNvPr id="151561" name="AutoShape 9"/>
            <p:cNvSpPr>
              <a:spLocks noChangeArrowheads="1"/>
            </p:cNvSpPr>
            <p:nvPr/>
          </p:nvSpPr>
          <p:spPr bwMode="auto">
            <a:xfrm>
              <a:off x="22" y="25"/>
              <a:ext cx="1494" cy="367"/>
            </a:xfrm>
            <a:prstGeom prst="roundRect">
              <a:avLst>
                <a:gd name="adj" fmla="val 27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51562" name="Group 10"/>
            <p:cNvGrpSpPr>
              <a:grpSpLocks/>
            </p:cNvGrpSpPr>
            <p:nvPr/>
          </p:nvGrpSpPr>
          <p:grpSpPr bwMode="auto">
            <a:xfrm>
              <a:off x="22" y="25"/>
              <a:ext cx="1494" cy="367"/>
              <a:chOff x="22" y="25"/>
              <a:chExt cx="1494" cy="367"/>
            </a:xfrm>
          </p:grpSpPr>
          <p:sp>
            <p:nvSpPr>
              <p:cNvPr id="151563" name="AutoShape 11"/>
              <p:cNvSpPr>
                <a:spLocks noChangeArrowheads="1"/>
              </p:cNvSpPr>
              <p:nvPr/>
            </p:nvSpPr>
            <p:spPr bwMode="auto">
              <a:xfrm>
                <a:off x="22" y="25"/>
                <a:ext cx="1494" cy="367"/>
              </a:xfrm>
              <a:prstGeom prst="roundRect">
                <a:avLst>
                  <a:gd name="adj" fmla="val 273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51564" name="AutoShape 12"/>
              <p:cNvSpPr>
                <a:spLocks noChangeArrowheads="1"/>
              </p:cNvSpPr>
              <p:nvPr/>
            </p:nvSpPr>
            <p:spPr bwMode="auto">
              <a:xfrm>
                <a:off x="22" y="25"/>
                <a:ext cx="1415" cy="355"/>
              </a:xfrm>
              <a:prstGeom prst="roundRect">
                <a:avLst>
                  <a:gd name="adj" fmla="val 273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600" b="1">
                    <a:solidFill>
                      <a:srgbClr val="FFFFFF"/>
                    </a:solidFill>
                    <a:effectLst/>
                    <a:latin typeface="Arial" charset="0"/>
                  </a:rPr>
                  <a:t>Aalborg University</a:t>
                </a:r>
              </a:p>
              <a:p>
                <a:pPr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600">
                    <a:solidFill>
                      <a:srgbClr val="FFFFFF"/>
                    </a:solidFill>
                    <a:effectLst/>
                    <a:latin typeface="Arial" charset="0"/>
                  </a:rPr>
                  <a:t>Mission Control Center</a:t>
                </a:r>
              </a:p>
            </p:txBody>
          </p:sp>
        </p:grpSp>
      </p:grpSp>
      <p:sp>
        <p:nvSpPr>
          <p:cNvPr id="151565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798513"/>
            <a:ext cx="7462838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51566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51050" y="1557338"/>
            <a:ext cx="6630988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pic>
        <p:nvPicPr>
          <p:cNvPr id="151567" name="Picture 15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1060450" y="6700838"/>
            <a:ext cx="1279525" cy="112712"/>
          </a:xfrm>
          <a:prstGeom prst="rect">
            <a:avLst/>
          </a:prstGeom>
          <a:noFill/>
        </p:spPr>
      </p:pic>
      <p:pic>
        <p:nvPicPr>
          <p:cNvPr id="151580" name="Picture 28" descr="GGS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122238" y="1916113"/>
            <a:ext cx="777875" cy="1584325"/>
          </a:xfrm>
          <a:prstGeom prst="rect">
            <a:avLst/>
          </a:prstGeom>
          <a:solidFill>
            <a:schemeClr val="bg1"/>
          </a:solidFill>
          <a:ln w="9525">
            <a:solidFill>
              <a:srgbClr val="4B677A"/>
            </a:solidFill>
            <a:miter lim="800000"/>
            <a:headEnd/>
            <a:tailEnd/>
          </a:ln>
        </p:spPr>
      </p:pic>
      <p:pic>
        <p:nvPicPr>
          <p:cNvPr id="151581" name="Picture 29" descr="Untitled-1"/>
          <p:cNvPicPr>
            <a:picLocks noChangeAspect="1" noChangeArrowheads="1"/>
          </p:cNvPicPr>
          <p:nvPr userDrawn="1"/>
        </p:nvPicPr>
        <p:blipFill>
          <a:blip r:embed="rId18"/>
          <a:srcRect l="-6352" t="-5727" r="-6352" b="-5727"/>
          <a:stretch>
            <a:fillRect/>
          </a:stretch>
        </p:blipFill>
        <p:spPr bwMode="auto">
          <a:xfrm>
            <a:off x="136525" y="938213"/>
            <a:ext cx="763588" cy="8382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51582" name="Picture 30" descr="AAUSATII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44463" y="3681413"/>
            <a:ext cx="755650" cy="755650"/>
          </a:xfrm>
          <a:prstGeom prst="rect">
            <a:avLst/>
          </a:prstGeom>
          <a:noFill/>
          <a:ln w="9525">
            <a:solidFill>
              <a:srgbClr val="4B677A"/>
            </a:solidFill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449263" rtl="0" fontAlgn="base">
        <a:spcBef>
          <a:spcPct val="0"/>
        </a:spcBef>
        <a:spcAft>
          <a:spcPct val="0"/>
        </a:spcAft>
        <a:buClr>
          <a:srgbClr val="4B677A"/>
        </a:buClr>
        <a:buSzPct val="100000"/>
        <a:buFont typeface="Gill Sans MT" pitchFamily="3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fontAlgn="base">
        <a:spcBef>
          <a:spcPct val="0"/>
        </a:spcBef>
        <a:spcAft>
          <a:spcPct val="0"/>
        </a:spcAft>
        <a:buClr>
          <a:srgbClr val="4B677A"/>
        </a:buClr>
        <a:buSzPct val="100000"/>
        <a:buFont typeface="Gill Sans MT" pitchFamily="34" charset="0"/>
        <a:defRPr sz="4400">
          <a:solidFill>
            <a:srgbClr val="000000"/>
          </a:solidFill>
          <a:latin typeface="Trebuchet MS" pitchFamily="34" charset="0"/>
          <a:ea typeface="Lucida Sans Unicode" pitchFamily="34" charset="0"/>
          <a:cs typeface="Lucida Sans Unicode" pitchFamily="34" charset="0"/>
        </a:defRPr>
      </a:lvl2pPr>
      <a:lvl3pPr algn="l" defTabSz="449263" rtl="0" fontAlgn="base">
        <a:spcBef>
          <a:spcPct val="0"/>
        </a:spcBef>
        <a:spcAft>
          <a:spcPct val="0"/>
        </a:spcAft>
        <a:buClr>
          <a:srgbClr val="4B677A"/>
        </a:buClr>
        <a:buSzPct val="100000"/>
        <a:buFont typeface="Gill Sans MT" pitchFamily="34" charset="0"/>
        <a:defRPr sz="4400">
          <a:solidFill>
            <a:srgbClr val="000000"/>
          </a:solidFill>
          <a:latin typeface="Trebuchet MS" pitchFamily="34" charset="0"/>
          <a:ea typeface="Lucida Sans Unicode" pitchFamily="34" charset="0"/>
          <a:cs typeface="Lucida Sans Unicode" pitchFamily="34" charset="0"/>
        </a:defRPr>
      </a:lvl3pPr>
      <a:lvl4pPr algn="l" defTabSz="449263" rtl="0" fontAlgn="base">
        <a:spcBef>
          <a:spcPct val="0"/>
        </a:spcBef>
        <a:spcAft>
          <a:spcPct val="0"/>
        </a:spcAft>
        <a:buClr>
          <a:srgbClr val="4B677A"/>
        </a:buClr>
        <a:buSzPct val="100000"/>
        <a:buFont typeface="Gill Sans MT" pitchFamily="34" charset="0"/>
        <a:defRPr sz="4400">
          <a:solidFill>
            <a:srgbClr val="000000"/>
          </a:solidFill>
          <a:latin typeface="Trebuchet MS" pitchFamily="34" charset="0"/>
          <a:ea typeface="Lucida Sans Unicode" pitchFamily="34" charset="0"/>
          <a:cs typeface="Lucida Sans Unicode" pitchFamily="34" charset="0"/>
        </a:defRPr>
      </a:lvl4pPr>
      <a:lvl5pPr algn="l" defTabSz="449263" rtl="0" fontAlgn="base">
        <a:spcBef>
          <a:spcPct val="0"/>
        </a:spcBef>
        <a:spcAft>
          <a:spcPct val="0"/>
        </a:spcAft>
        <a:buClr>
          <a:srgbClr val="4B677A"/>
        </a:buClr>
        <a:buSzPct val="100000"/>
        <a:buFont typeface="Gill Sans MT" pitchFamily="34" charset="0"/>
        <a:defRPr sz="4400">
          <a:solidFill>
            <a:srgbClr val="000000"/>
          </a:solidFill>
          <a:latin typeface="Trebuchet MS" pitchFamily="34" charset="0"/>
          <a:ea typeface="Lucida Sans Unicode" pitchFamily="34" charset="0"/>
          <a:cs typeface="Lucida Sans Unicode" pitchFamily="34" charset="0"/>
        </a:defRPr>
      </a:lvl5pPr>
      <a:lvl6pPr marL="457200" algn="l" defTabSz="449263" rtl="0" fontAlgn="base">
        <a:spcBef>
          <a:spcPct val="0"/>
        </a:spcBef>
        <a:spcAft>
          <a:spcPct val="0"/>
        </a:spcAft>
        <a:buClr>
          <a:srgbClr val="4B677A"/>
        </a:buClr>
        <a:buSzPct val="100000"/>
        <a:buFont typeface="Gill Sans MT" pitchFamily="34" charset="0"/>
        <a:defRPr sz="4400">
          <a:solidFill>
            <a:srgbClr val="000000"/>
          </a:solidFill>
          <a:latin typeface="Trebuchet MS" pitchFamily="34" charset="0"/>
          <a:ea typeface="Lucida Sans Unicode" pitchFamily="34" charset="0"/>
          <a:cs typeface="Lucida Sans Unicode" pitchFamily="34" charset="0"/>
        </a:defRPr>
      </a:lvl6pPr>
      <a:lvl7pPr marL="914400" algn="l" defTabSz="449263" rtl="0" fontAlgn="base">
        <a:spcBef>
          <a:spcPct val="0"/>
        </a:spcBef>
        <a:spcAft>
          <a:spcPct val="0"/>
        </a:spcAft>
        <a:buClr>
          <a:srgbClr val="4B677A"/>
        </a:buClr>
        <a:buSzPct val="100000"/>
        <a:buFont typeface="Gill Sans MT" pitchFamily="34" charset="0"/>
        <a:defRPr sz="4400">
          <a:solidFill>
            <a:srgbClr val="000000"/>
          </a:solidFill>
          <a:latin typeface="Trebuchet MS" pitchFamily="34" charset="0"/>
          <a:ea typeface="Lucida Sans Unicode" pitchFamily="34" charset="0"/>
          <a:cs typeface="Lucida Sans Unicode" pitchFamily="34" charset="0"/>
        </a:defRPr>
      </a:lvl7pPr>
      <a:lvl8pPr marL="1371600" algn="l" defTabSz="449263" rtl="0" fontAlgn="base">
        <a:spcBef>
          <a:spcPct val="0"/>
        </a:spcBef>
        <a:spcAft>
          <a:spcPct val="0"/>
        </a:spcAft>
        <a:buClr>
          <a:srgbClr val="4B677A"/>
        </a:buClr>
        <a:buSzPct val="100000"/>
        <a:buFont typeface="Gill Sans MT" pitchFamily="34" charset="0"/>
        <a:defRPr sz="4400">
          <a:solidFill>
            <a:srgbClr val="000000"/>
          </a:solidFill>
          <a:latin typeface="Trebuchet MS" pitchFamily="34" charset="0"/>
          <a:ea typeface="Lucida Sans Unicode" pitchFamily="34" charset="0"/>
          <a:cs typeface="Lucida Sans Unicode" pitchFamily="34" charset="0"/>
        </a:defRPr>
      </a:lvl8pPr>
      <a:lvl9pPr marL="1828800" algn="l" defTabSz="449263" rtl="0" fontAlgn="base">
        <a:spcBef>
          <a:spcPct val="0"/>
        </a:spcBef>
        <a:spcAft>
          <a:spcPct val="0"/>
        </a:spcAft>
        <a:buClr>
          <a:srgbClr val="4B677A"/>
        </a:buClr>
        <a:buSzPct val="100000"/>
        <a:buFont typeface="Gill Sans MT" pitchFamily="34" charset="0"/>
        <a:defRPr sz="4400">
          <a:solidFill>
            <a:srgbClr val="000000"/>
          </a:solidFill>
          <a:latin typeface="Trebuchet MS" pitchFamily="34" charset="0"/>
          <a:ea typeface="Lucida Sans Unicode" pitchFamily="34" charset="0"/>
          <a:cs typeface="Lucida Sans Unicode" pitchFamily="34" charset="0"/>
        </a:defRPr>
      </a:lvl9pPr>
    </p:titleStyle>
    <p:bodyStyle>
      <a:lvl1pPr marL="4763" indent="-4763" algn="l" defTabSz="449263" rtl="0" fontAlgn="base">
        <a:spcBef>
          <a:spcPct val="0"/>
        </a:spcBef>
        <a:spcAft>
          <a:spcPct val="0"/>
        </a:spcAft>
        <a:buClr>
          <a:srgbClr val="4B677A"/>
        </a:buClr>
        <a:buSzPct val="100000"/>
        <a:buFont typeface="Gill Sans MT" pitchFamily="34" charset="0"/>
        <a:defRPr sz="2400">
          <a:solidFill>
            <a:srgbClr val="4B677A"/>
          </a:solidFill>
          <a:latin typeface="+mn-lt"/>
          <a:ea typeface="+mn-ea"/>
          <a:cs typeface="+mn-cs"/>
        </a:defRPr>
      </a:lvl1pPr>
      <a:lvl2pPr marL="547688" indent="-280988" algn="l" defTabSz="449263" rtl="0" fontAlgn="base">
        <a:spcBef>
          <a:spcPts val="450"/>
        </a:spcBef>
        <a:spcAft>
          <a:spcPct val="0"/>
        </a:spcAft>
        <a:buClr>
          <a:srgbClr val="4B677A"/>
        </a:buClr>
        <a:buSzPct val="100000"/>
        <a:buFont typeface="Gill Sans MT" pitchFamily="34" charset="0"/>
        <a:buChar char="•"/>
        <a:defRPr sz="2400">
          <a:solidFill>
            <a:srgbClr val="4B677A"/>
          </a:solidFill>
          <a:latin typeface="+mn-lt"/>
          <a:cs typeface="+mn-cs"/>
        </a:defRPr>
      </a:lvl2pPr>
      <a:lvl3pPr marL="993775" indent="-228600" algn="l" defTabSz="449263" rtl="0" fontAlgn="base">
        <a:spcBef>
          <a:spcPts val="450"/>
        </a:spcBef>
        <a:spcAft>
          <a:spcPct val="0"/>
        </a:spcAft>
        <a:buClr>
          <a:srgbClr val="4B677A"/>
        </a:buClr>
        <a:buSzPct val="100000"/>
        <a:buFont typeface="Gill Sans MT" pitchFamily="34" charset="0"/>
        <a:buChar char="•"/>
        <a:defRPr sz="2400">
          <a:solidFill>
            <a:srgbClr val="4B677A"/>
          </a:solidFill>
          <a:latin typeface="+mn-lt"/>
          <a:cs typeface="+mn-cs"/>
        </a:defRPr>
      </a:lvl3pPr>
      <a:lvl4pPr marL="1438275" indent="-228600" algn="l" defTabSz="449263" rtl="0" fontAlgn="base">
        <a:spcBef>
          <a:spcPts val="450"/>
        </a:spcBef>
        <a:spcAft>
          <a:spcPct val="0"/>
        </a:spcAft>
        <a:buClr>
          <a:srgbClr val="4B677A"/>
        </a:buClr>
        <a:buSzPct val="100000"/>
        <a:buFont typeface="Gill Sans MT" pitchFamily="34" charset="0"/>
        <a:buChar char="•"/>
        <a:defRPr sz="2400">
          <a:solidFill>
            <a:srgbClr val="4B677A"/>
          </a:solidFill>
          <a:latin typeface="+mn-lt"/>
          <a:cs typeface="+mn-cs"/>
        </a:defRPr>
      </a:lvl4pPr>
      <a:lvl5pPr marL="1882775" indent="-228600" algn="l" defTabSz="449263" rtl="0" fontAlgn="base">
        <a:spcBef>
          <a:spcPts val="450"/>
        </a:spcBef>
        <a:spcAft>
          <a:spcPct val="0"/>
        </a:spcAft>
        <a:buClr>
          <a:srgbClr val="4B677A"/>
        </a:buClr>
        <a:buSzPct val="100000"/>
        <a:buFont typeface="Gill Sans MT" pitchFamily="34" charset="0"/>
        <a:buChar char="•"/>
        <a:defRPr sz="2400">
          <a:solidFill>
            <a:srgbClr val="4B677A"/>
          </a:solidFill>
          <a:latin typeface="+mn-lt"/>
          <a:cs typeface="+mn-cs"/>
        </a:defRPr>
      </a:lvl5pPr>
      <a:lvl6pPr marL="2339975" indent="-228600" algn="l" defTabSz="449263" rtl="0" fontAlgn="base">
        <a:spcBef>
          <a:spcPts val="450"/>
        </a:spcBef>
        <a:spcAft>
          <a:spcPct val="0"/>
        </a:spcAft>
        <a:buClr>
          <a:srgbClr val="4B677A"/>
        </a:buClr>
        <a:buSzPct val="100000"/>
        <a:buFont typeface="Gill Sans MT" pitchFamily="34" charset="0"/>
        <a:buChar char="•"/>
        <a:defRPr sz="2400">
          <a:solidFill>
            <a:srgbClr val="4B677A"/>
          </a:solidFill>
          <a:latin typeface="+mn-lt"/>
          <a:cs typeface="+mn-cs"/>
        </a:defRPr>
      </a:lvl6pPr>
      <a:lvl7pPr marL="2797175" indent="-228600" algn="l" defTabSz="449263" rtl="0" fontAlgn="base">
        <a:spcBef>
          <a:spcPts val="450"/>
        </a:spcBef>
        <a:spcAft>
          <a:spcPct val="0"/>
        </a:spcAft>
        <a:buClr>
          <a:srgbClr val="4B677A"/>
        </a:buClr>
        <a:buSzPct val="100000"/>
        <a:buFont typeface="Gill Sans MT" pitchFamily="34" charset="0"/>
        <a:buChar char="•"/>
        <a:defRPr sz="2400">
          <a:solidFill>
            <a:srgbClr val="4B677A"/>
          </a:solidFill>
          <a:latin typeface="+mn-lt"/>
          <a:cs typeface="+mn-cs"/>
        </a:defRPr>
      </a:lvl7pPr>
      <a:lvl8pPr marL="3254375" indent="-228600" algn="l" defTabSz="449263" rtl="0" fontAlgn="base">
        <a:spcBef>
          <a:spcPts val="450"/>
        </a:spcBef>
        <a:spcAft>
          <a:spcPct val="0"/>
        </a:spcAft>
        <a:buClr>
          <a:srgbClr val="4B677A"/>
        </a:buClr>
        <a:buSzPct val="100000"/>
        <a:buFont typeface="Gill Sans MT" pitchFamily="34" charset="0"/>
        <a:buChar char="•"/>
        <a:defRPr sz="2400">
          <a:solidFill>
            <a:srgbClr val="4B677A"/>
          </a:solidFill>
          <a:latin typeface="+mn-lt"/>
          <a:cs typeface="+mn-cs"/>
        </a:defRPr>
      </a:lvl8pPr>
      <a:lvl9pPr marL="3711575" indent="-228600" algn="l" defTabSz="449263" rtl="0" fontAlgn="base">
        <a:spcBef>
          <a:spcPts val="450"/>
        </a:spcBef>
        <a:spcAft>
          <a:spcPct val="0"/>
        </a:spcAft>
        <a:buClr>
          <a:srgbClr val="4B677A"/>
        </a:buClr>
        <a:buSzPct val="100000"/>
        <a:buFont typeface="Gill Sans MT" pitchFamily="34" charset="0"/>
        <a:buChar char="•"/>
        <a:defRPr sz="2400">
          <a:solidFill>
            <a:srgbClr val="4B677A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a-DK"/>
              <a:t>Mission Control Center </a:t>
            </a:r>
            <a:endParaRPr lang="en-GB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Rasmus Stougaard</a:t>
            </a:r>
          </a:p>
          <a:p>
            <a:r>
              <a:rPr lang="en-GB"/>
              <a:t>Department of Control Engineering, </a:t>
            </a:r>
          </a:p>
          <a:p>
            <a:r>
              <a:rPr lang="en-GB"/>
              <a:t>Aalborg University, Denmark</a:t>
            </a: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Data Distribution</a:t>
            </a:r>
          </a:p>
        </p:txBody>
      </p:sp>
      <p:graphicFrame>
        <p:nvGraphicFramePr>
          <p:cNvPr id="140294" name="Object 6"/>
          <p:cNvGraphicFramePr>
            <a:graphicFrameLocks noChangeAspect="1"/>
          </p:cNvGraphicFramePr>
          <p:nvPr>
            <p:ph sz="half" idx="1"/>
          </p:nvPr>
        </p:nvGraphicFramePr>
        <p:xfrm>
          <a:off x="1619250" y="1516063"/>
          <a:ext cx="6480175" cy="4337050"/>
        </p:xfrm>
        <a:graphic>
          <a:graphicData uri="http://schemas.openxmlformats.org/presentationml/2006/ole">
            <p:oleObj spid="_x0000_s140294" name="Visio" r:id="rId3" imgW="4050792" imgH="2710891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a-DK"/>
              <a:t>Live Demo </a:t>
            </a:r>
            <a:r>
              <a:rPr lang="da-DK">
                <a:sym typeface="Wingdings" pitchFamily="2" charset="2"/>
              </a:rPr>
              <a:t></a:t>
            </a:r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Conclusion</a:t>
            </a:r>
          </a:p>
        </p:txBody>
      </p:sp>
      <p:sp>
        <p:nvSpPr>
          <p:cNvPr id="143368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2051050" y="1557338"/>
            <a:ext cx="3240088" cy="4533900"/>
          </a:xfrm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Font typeface="Times New Roman" pitchFamily="18" charset="0"/>
              <a:buChar char="•"/>
            </a:pPr>
            <a:endParaRPr lang="da-DK" sz="1800">
              <a:solidFill>
                <a:srgbClr val="3333FF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Font typeface="Times New Roman" pitchFamily="18" charset="0"/>
              <a:buChar char="•"/>
            </a:pPr>
            <a:endParaRPr lang="en-US" sz="1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369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5440363" y="1557338"/>
            <a:ext cx="3241675" cy="4533900"/>
          </a:xfrm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GB" sz="1800"/>
              <a:t>Platform independent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GB" sz="1800"/>
              <a:t>Providing an easy to use interface for mission control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GB" sz="1800"/>
              <a:t>Multiple ground station support (more can be added)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GB" sz="1800"/>
              <a:t>Abstraction from the satellite communications protocol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GB" sz="1800"/>
              <a:t>Gathering and processing of satellite telecommands and telemetry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GB" sz="1800"/>
              <a:t>Suggestion</a:t>
            </a:r>
          </a:p>
          <a:p>
            <a:pPr marL="742950" lvl="1" indent="-476250">
              <a:lnSpc>
                <a:spcPct val="80000"/>
              </a:lnSpc>
              <a:spcBef>
                <a:spcPct val="20000"/>
              </a:spcBef>
              <a:buFont typeface="Times New Roman" pitchFamily="18" charset="0"/>
              <a:buChar char="–"/>
            </a:pPr>
            <a:r>
              <a:rPr lang="en-GB" sz="1600"/>
              <a:t>Data structure modelling feature</a:t>
            </a:r>
          </a:p>
          <a:p>
            <a:pPr marL="742950" lvl="1" indent="-476250">
              <a:lnSpc>
                <a:spcPct val="80000"/>
              </a:lnSpc>
              <a:spcBef>
                <a:spcPct val="20000"/>
              </a:spcBef>
              <a:buFont typeface="Times New Roman" pitchFamily="18" charset="0"/>
              <a:buChar char="–"/>
            </a:pPr>
            <a:r>
              <a:rPr lang="en-GB" sz="1600"/>
              <a:t>Standard communication protocol</a:t>
            </a:r>
          </a:p>
          <a:p>
            <a:pPr marL="742950" lvl="1" indent="-476250">
              <a:lnSpc>
                <a:spcPct val="80000"/>
              </a:lnSpc>
              <a:spcBef>
                <a:spcPct val="20000"/>
              </a:spcBef>
              <a:buFont typeface="Times New Roman" pitchFamily="18" charset="0"/>
              <a:buChar char="–"/>
            </a:pPr>
            <a:endParaRPr lang="en-GB" sz="160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Font typeface="Times New Roman" pitchFamily="18" charset="0"/>
              <a:buChar char="•"/>
            </a:pPr>
            <a:endParaRPr lang="da-DK" sz="1800"/>
          </a:p>
        </p:txBody>
      </p:sp>
      <p:pic>
        <p:nvPicPr>
          <p:cNvPr id="143364" name="Picture 4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628775"/>
            <a:ext cx="3997325" cy="4032250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MCC Team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Contact: </a:t>
            </a:r>
          </a:p>
          <a:p>
            <a:r>
              <a:rPr lang="en-US"/>
              <a:t>	</a:t>
            </a:r>
            <a:r>
              <a:rPr lang="en-US">
                <a:solidFill>
                  <a:srgbClr val="3333FF"/>
                </a:solidFill>
              </a:rPr>
              <a:t>	</a:t>
            </a:r>
            <a:r>
              <a:rPr lang="en-US">
                <a:solidFill>
                  <a:srgbClr val="4B67DE"/>
                </a:solidFill>
              </a:rPr>
              <a:t>04gr733@control.aau.dk</a:t>
            </a:r>
          </a:p>
          <a:p>
            <a:endParaRPr lang="en-US" sz="320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Background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The Mission Control Center is part of two student satellite projects.</a:t>
            </a:r>
          </a:p>
          <a:p>
            <a:pPr lvl="1"/>
            <a:r>
              <a:rPr lang="en-GB"/>
              <a:t>AAUSAT-II.</a:t>
            </a:r>
          </a:p>
          <a:p>
            <a:pPr lvl="1"/>
            <a:r>
              <a:rPr lang="en-GB"/>
              <a:t>SSETI Express.</a:t>
            </a:r>
          </a:p>
        </p:txBody>
      </p:sp>
      <p:pic>
        <p:nvPicPr>
          <p:cNvPr id="114692" name="Picture 4" descr="0283_2005-05-13_Emerging_after_4_days_of_thermal_vacuum_tes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3284538"/>
            <a:ext cx="4392613" cy="3298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AAUSAT-II</a:t>
            </a:r>
          </a:p>
        </p:txBody>
      </p:sp>
      <p:pic>
        <p:nvPicPr>
          <p:cNvPr id="99334" name="Picture 6"/>
          <p:cNvPicPr>
            <a:picLocks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16013" y="1412875"/>
            <a:ext cx="3306762" cy="3219450"/>
          </a:xfrm>
          <a:solidFill>
            <a:schemeClr val="bg1"/>
          </a:solidFill>
          <a:ln/>
        </p:spPr>
      </p:pic>
      <p:pic>
        <p:nvPicPr>
          <p:cNvPr id="99336" name="Picture 8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3898900" y="3343275"/>
            <a:ext cx="3625850" cy="3254375"/>
          </a:xfrm>
          <a:ln/>
        </p:spPr>
      </p:pic>
      <p:pic>
        <p:nvPicPr>
          <p:cNvPr id="99332" name="Picture 4"/>
          <p:cNvPicPr>
            <a:picLocks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761038" y="1196975"/>
            <a:ext cx="3132137" cy="2349500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80" name="Picture 4" descr="Svalbard13"/>
          <p:cNvPicPr>
            <a:picLocks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87450" y="1603375"/>
            <a:ext cx="3960813" cy="2978150"/>
          </a:xfrm>
          <a:ln/>
        </p:spPr>
      </p:pic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SSETI Express</a:t>
            </a:r>
          </a:p>
        </p:txBody>
      </p:sp>
      <p:pic>
        <p:nvPicPr>
          <p:cNvPr id="126986" name="Picture 10" descr="gnd"/>
          <p:cNvPicPr>
            <a:picLocks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932363" y="2276475"/>
            <a:ext cx="2484437" cy="4321175"/>
          </a:xfrm>
          <a:ln/>
        </p:spPr>
      </p:pic>
      <p:pic>
        <p:nvPicPr>
          <p:cNvPr id="126988" name="Picture 12" descr="0227_2005-03-28_The_thermal_integration_continues"/>
          <p:cNvPicPr>
            <a:picLocks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511925" y="836613"/>
            <a:ext cx="2597150" cy="3455987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SSETI Subsystems</a:t>
            </a:r>
          </a:p>
        </p:txBody>
      </p:sp>
      <p:graphicFrame>
        <p:nvGraphicFramePr>
          <p:cNvPr id="130058" name="Object 10"/>
          <p:cNvGraphicFramePr>
            <a:graphicFrameLocks noChangeAspect="1"/>
          </p:cNvGraphicFramePr>
          <p:nvPr>
            <p:ph sz="half" idx="1"/>
          </p:nvPr>
        </p:nvGraphicFramePr>
        <p:xfrm>
          <a:off x="3175000" y="1844675"/>
          <a:ext cx="4095750" cy="4173538"/>
        </p:xfrm>
        <a:graphic>
          <a:graphicData uri="http://schemas.openxmlformats.org/presentationml/2006/ole">
            <p:oleObj spid="_x0000_s130058" name="Visio" r:id="rId3" imgW="3745687" imgH="3391205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Mission Control Center</a:t>
            </a:r>
          </a:p>
        </p:txBody>
      </p:sp>
      <p:pic>
        <p:nvPicPr>
          <p:cNvPr id="116739" name="Picture 3" descr="rich_picture_pp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1412875"/>
            <a:ext cx="5472113" cy="5154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MCC Technology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65113" indent="-265113">
              <a:buFont typeface="Gill Sans MT" pitchFamily="34" charset="0"/>
              <a:buChar char="•"/>
            </a:pPr>
            <a:r>
              <a:rPr lang="da-DK"/>
              <a:t>Java v. 1.5.0</a:t>
            </a:r>
          </a:p>
          <a:p>
            <a:pPr marL="265113" indent="-265113">
              <a:buFont typeface="Gill Sans MT" pitchFamily="34" charset="0"/>
              <a:buChar char="•"/>
            </a:pPr>
            <a:r>
              <a:rPr lang="da-DK"/>
              <a:t>MySQL</a:t>
            </a:r>
          </a:p>
          <a:p>
            <a:pPr marL="265113" indent="-265113">
              <a:buFont typeface="Gill Sans MT" pitchFamily="34" charset="0"/>
              <a:buChar char="•"/>
            </a:pPr>
            <a:r>
              <a:rPr lang="da-DK"/>
              <a:t>Debian Linux</a:t>
            </a:r>
          </a:p>
          <a:p>
            <a:pPr marL="265113" indent="-265113">
              <a:buFont typeface="Gill Sans MT" pitchFamily="34" charset="0"/>
              <a:buChar char="•"/>
            </a:pPr>
            <a:r>
              <a:rPr lang="da-DK"/>
              <a:t>Predict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MCC States</a:t>
            </a:r>
          </a:p>
        </p:txBody>
      </p:sp>
      <p:pic>
        <p:nvPicPr>
          <p:cNvPr id="118789" name="Picture 5" descr="mcc_stat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1482725"/>
            <a:ext cx="5040312" cy="49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Database Design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65113" indent="-265113">
              <a:lnSpc>
                <a:spcPct val="90000"/>
              </a:lnSpc>
              <a:buFont typeface="Gill Sans MT" pitchFamily="34" charset="0"/>
              <a:buChar char="•"/>
            </a:pPr>
            <a:r>
              <a:rPr lang="en-GB"/>
              <a:t>MCC facilitates online definition of tele commands and telemetry.</a:t>
            </a:r>
          </a:p>
          <a:p>
            <a:pPr marL="265113" indent="-265113">
              <a:lnSpc>
                <a:spcPct val="90000"/>
              </a:lnSpc>
              <a:buFont typeface="Gill Sans MT" pitchFamily="34" charset="0"/>
              <a:buChar char="•"/>
            </a:pPr>
            <a:r>
              <a:rPr lang="en-GB"/>
              <a:t>Database design is built upon the protocol for SSETI Express.</a:t>
            </a:r>
          </a:p>
          <a:p>
            <a:pPr marL="265113" indent="-265113">
              <a:lnSpc>
                <a:spcPct val="90000"/>
              </a:lnSpc>
              <a:buFont typeface="Gill Sans MT" pitchFamily="34" charset="0"/>
              <a:buChar char="•"/>
            </a:pPr>
            <a:r>
              <a:rPr lang="en-GB"/>
              <a:t>Both data and definitions are stored in the database.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rebuchet MS"/>
        <a:ea typeface="Lucida Sans Unicode"/>
        <a:cs typeface="Lucida Sans Unicode"/>
      </a:majorFont>
      <a:minorFont>
        <a:latin typeface="Trebuchet MS"/>
        <a:ea typeface=""/>
        <a:cs typeface="Times New Roma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Trebuchet MS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3510</TotalTime>
  <Words>494</Words>
  <Application>Microsoft PowerPoint</Application>
  <PresentationFormat>Apresentação na tela (4:3)</PresentationFormat>
  <Paragraphs>100</Paragraphs>
  <Slides>13</Slides>
  <Notes>8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1" baseType="lpstr">
      <vt:lpstr>Arial</vt:lpstr>
      <vt:lpstr>Trebuchet MS</vt:lpstr>
      <vt:lpstr>Lucida Sans Unicode</vt:lpstr>
      <vt:lpstr>Gill Sans MT</vt:lpstr>
      <vt:lpstr>Times New Roman</vt:lpstr>
      <vt:lpstr>Wingdings</vt:lpstr>
      <vt:lpstr>Default Design</vt:lpstr>
      <vt:lpstr>Microsoft Visio Drawing</vt:lpstr>
      <vt:lpstr>Mission Control Center </vt:lpstr>
      <vt:lpstr>Background</vt:lpstr>
      <vt:lpstr>AAUSAT-II</vt:lpstr>
      <vt:lpstr>SSETI Express</vt:lpstr>
      <vt:lpstr>SSETI Subsystems</vt:lpstr>
      <vt:lpstr>Mission Control Center</vt:lpstr>
      <vt:lpstr>MCC Technology</vt:lpstr>
      <vt:lpstr>MCC States</vt:lpstr>
      <vt:lpstr>Database Design</vt:lpstr>
      <vt:lpstr>Data Distribution</vt:lpstr>
      <vt:lpstr>Live Demo </vt:lpstr>
      <vt:lpstr>Conclusion</vt:lpstr>
      <vt:lpstr>MCC Team</vt:lpstr>
    </vt:vector>
  </TitlesOfParts>
  <Company>uni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Proceskontrol</dc:title>
  <dc:creator>Mads</dc:creator>
  <cp:lastModifiedBy>Lucio</cp:lastModifiedBy>
  <cp:revision>66</cp:revision>
  <dcterms:created xsi:type="dcterms:W3CDTF">2005-03-07T12:28:12Z</dcterms:created>
  <dcterms:modified xsi:type="dcterms:W3CDTF">2010-12-17T20:31:39Z</dcterms:modified>
</cp:coreProperties>
</file>