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5"/>
  </p:notesMasterIdLst>
  <p:sldIdLst>
    <p:sldId id="281" r:id="rId2"/>
    <p:sldId id="283" r:id="rId3"/>
    <p:sldId id="284" r:id="rId4"/>
    <p:sldId id="285" r:id="rId5"/>
    <p:sldId id="286" r:id="rId6"/>
    <p:sldId id="287" r:id="rId7"/>
    <p:sldId id="288" r:id="rId8"/>
    <p:sldId id="290" r:id="rId9"/>
    <p:sldId id="289" r:id="rId10"/>
    <p:sldId id="292" r:id="rId11"/>
    <p:sldId id="293" r:id="rId12"/>
    <p:sldId id="295" r:id="rId13"/>
    <p:sldId id="294" r:id="rId14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Trebuchet M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677A"/>
    <a:srgbClr val="4B67DE"/>
    <a:srgbClr val="3333FF"/>
    <a:srgbClr val="FFFFFF"/>
    <a:srgbClr val="00FF00"/>
    <a:srgbClr val="990099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806" autoAdjust="0"/>
    <p:restoredTop sz="81833" autoAdjust="0"/>
  </p:normalViewPr>
  <p:slideViewPr>
    <p:cSldViewPr>
      <p:cViewPr varScale="1">
        <p:scale>
          <a:sx n="61" d="100"/>
          <a:sy n="61" d="100"/>
        </p:scale>
        <p:origin x="-19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endParaRPr lang="da-DK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</a:defRPr>
            </a:lvl1pPr>
          </a:lstStyle>
          <a:p>
            <a:fld id="{3C9C3BA2-39B4-497B-BDD9-6C83A2FD1127}" type="slidenum">
              <a:rPr lang="da-DK"/>
              <a:pPr/>
              <a:t>‹nº›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34A150-3C00-4FB6-A3EB-B2F9EEF1B352}" type="slidenum">
              <a:rPr lang="da-DK"/>
              <a:pPr/>
              <a:t>1</a:t>
            </a:fld>
            <a:endParaRPr lang="da-DK"/>
          </a:p>
        </p:txBody>
      </p:sp>
      <p:sp>
        <p:nvSpPr>
          <p:cNvPr id="1136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279781-9EE3-4500-8F26-43DE2EA51085}" type="slidenum">
              <a:rPr lang="da-DK"/>
              <a:pPr/>
              <a:t>2</a:t>
            </a:fld>
            <a:endParaRPr lang="da-DK"/>
          </a:p>
        </p:txBody>
      </p:sp>
      <p:sp>
        <p:nvSpPr>
          <p:cNvPr id="16281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Communication Pipe between MCC and the satellite</a:t>
            </a:r>
          </a:p>
          <a:p>
            <a:r>
              <a:rPr lang="da-DK"/>
              <a:t>The hardware used in Aalborg is just what we had, </a:t>
            </a:r>
          </a:p>
          <a:p>
            <a:r>
              <a:rPr lang="da-DK"/>
              <a:t>Several Ground stations are to be placed at Svalbard and in Copenhagen. Both places have different hardware from the hardware used in Aalborg</a:t>
            </a:r>
          </a:p>
          <a:p>
            <a:r>
              <a:rPr lang="da-DK"/>
              <a:t>Therefore the software is designed independent on the hardware, but using a general hardware setup</a:t>
            </a:r>
          </a:p>
          <a:p>
            <a:endParaRPr lang="da-DK"/>
          </a:p>
          <a:p>
            <a:r>
              <a:rPr lang="da-DK"/>
              <a:t>The operator uses the Mission Control Center which sents the data to a GND over the internet using a KISS protocol</a:t>
            </a:r>
          </a:p>
          <a:p>
            <a:r>
              <a:rPr lang="da-DK"/>
              <a:t>GND then transmits the data on a radio link to the satellite using the AX.25 protocol connection less since same frequency is used for up and down load. </a:t>
            </a:r>
          </a:p>
          <a:p>
            <a:r>
              <a:rPr lang="da-DK"/>
              <a:t>Not using full AX.25 but only what is needed. AX.25 USED so radio amateurs may also communicate with the satellite.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186939-8C4D-4B94-9F4A-9A8B58E1E7EA}" type="slidenum">
              <a:rPr lang="da-DK"/>
              <a:pPr/>
              <a:t>3</a:t>
            </a:fld>
            <a:endParaRPr lang="da-DK"/>
          </a:p>
        </p:txBody>
      </p:sp>
      <p:sp>
        <p:nvSpPr>
          <p:cNvPr id="1648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The hardware consists of two parts, antenna control and the communication path</a:t>
            </a:r>
          </a:p>
          <a:p>
            <a:r>
              <a:rPr lang="da-DK"/>
              <a:t>An I/O board is used for controlling the Antenna using a rotator and a rotator controller.</a:t>
            </a:r>
          </a:p>
          <a:p>
            <a:endParaRPr lang="da-DK"/>
          </a:p>
          <a:p>
            <a:r>
              <a:rPr lang="da-DK"/>
              <a:t>Communication is the modem into the radio through a preamplifier, a polarization switch and into the power splitters.</a:t>
            </a:r>
          </a:p>
          <a:p>
            <a:endParaRPr lang="da-DK"/>
          </a:p>
          <a:p>
            <a:r>
              <a:rPr lang="da-DK"/>
              <a:t>S-Band not fully implemented yet.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B4F2D-0DA8-4A58-8349-65EB37CB397F}" type="slidenum">
              <a:rPr lang="da-DK"/>
              <a:pPr/>
              <a:t>4</a:t>
            </a:fld>
            <a:endParaRPr lang="da-DK"/>
          </a:p>
        </p:txBody>
      </p:sp>
      <p:sp>
        <p:nvSpPr>
          <p:cNvPr id="1669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Predict is running as a server on the GND computer and a client in the software uses the TLE for a satellite to get informations like the dopller shift´, the direction of the antenna and things like that.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68B2B-14FA-4113-A0CF-4E18A5B66318}" type="slidenum">
              <a:rPr lang="da-DK"/>
              <a:pPr/>
              <a:t>5</a:t>
            </a:fld>
            <a:endParaRPr lang="da-DK"/>
          </a:p>
        </p:txBody>
      </p:sp>
      <p:sp>
        <p:nvSpPr>
          <p:cNvPr id="1689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The software is split into 4 layers to simplify the design of the sofware. Each layer consists of several modules that takes care of simple tasks.</a:t>
            </a:r>
          </a:p>
          <a:p>
            <a:r>
              <a:rPr lang="da-DK"/>
              <a:t>This makes it easy to fit the software for more hardware. And the software may be used for more kind of satellites.</a:t>
            </a:r>
          </a:p>
          <a:p>
            <a:endParaRPr lang="da-DK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D6EAB1-F07A-4A39-987C-F3819DA8B1E0}" type="slidenum">
              <a:rPr lang="da-DK"/>
              <a:pPr/>
              <a:t>8</a:t>
            </a:fld>
            <a:endParaRPr lang="da-DK"/>
          </a:p>
        </p:txBody>
      </p:sp>
      <p:sp>
        <p:nvSpPr>
          <p:cNvPr id="1740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The software consists of 6 threads which each takes care of simualtanious tasks. </a:t>
            </a:r>
          </a:p>
          <a:p>
            <a:r>
              <a:rPr lang="da-DK"/>
              <a:t>The modes describes what the state of the gnd is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AD1FAD-7833-427C-9A2F-520C7B899832}" type="slidenum">
              <a:rPr lang="da-DK"/>
              <a:pPr/>
              <a:t>11</a:t>
            </a:fld>
            <a:endParaRPr lang="da-DK"/>
          </a:p>
        </p:txBody>
      </p:sp>
      <p:sp>
        <p:nvSpPr>
          <p:cNvPr id="1781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GND is not completely generic as parts of the software regarding the protocols has been designed specific for SSETI Express and AAUSAT-II</a:t>
            </a:r>
          </a:p>
          <a:p>
            <a:r>
              <a:rPr lang="da-DK"/>
              <a:t>But the design makes it possible to use the design as a basis for further work</a:t>
            </a:r>
          </a:p>
          <a:p>
            <a:endParaRPr lang="da-DK"/>
          </a:p>
          <a:p>
            <a:r>
              <a:rPr lang="da-DK"/>
              <a:t>GND has been tested as data has been received  from satellites in space with almost the same properties, and also with MCC and  SSETI Express at ESTEC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C77A0A-4C7D-4DBE-A910-500361301139}" type="slidenum">
              <a:rPr lang="da-DK"/>
              <a:pPr/>
              <a:t>12</a:t>
            </a:fld>
            <a:endParaRPr lang="da-DK"/>
          </a:p>
        </p:txBody>
      </p:sp>
      <p:sp>
        <p:nvSpPr>
          <p:cNvPr id="1822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GND is not completely generic as parts of the software regarding the protocols has been designed specific for SSETI Express and AAUSAT-II</a:t>
            </a:r>
          </a:p>
          <a:p>
            <a:r>
              <a:rPr lang="da-DK"/>
              <a:t>But the design makes it possible to use the design as a basis for further work</a:t>
            </a:r>
          </a:p>
          <a:p>
            <a:endParaRPr lang="da-DK"/>
          </a:p>
          <a:p>
            <a:r>
              <a:rPr lang="da-DK"/>
              <a:t>GND has been tested as data has been received  from satellites in space with almost the same properties, and also with MCC and  SSETI Express at ESTEC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3CFF9E-9FFC-4BCC-837F-5DA66EA1C0C1}" type="slidenum">
              <a:rPr lang="da-DK"/>
              <a:pPr/>
              <a:t>13</a:t>
            </a:fld>
            <a:endParaRPr lang="da-DK"/>
          </a:p>
        </p:txBody>
      </p:sp>
      <p:sp>
        <p:nvSpPr>
          <p:cNvPr id="1802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GND is not completely generic as parts of the software regarding the protocols has been designed specific for SSETI Express and AAUSAT-II</a:t>
            </a:r>
          </a:p>
          <a:p>
            <a:r>
              <a:rPr lang="da-DK"/>
              <a:t>But the design makes it possible to use the design as a basis for further work</a:t>
            </a:r>
          </a:p>
          <a:p>
            <a:endParaRPr lang="da-DK"/>
          </a:p>
          <a:p>
            <a:r>
              <a:rPr lang="da-DK"/>
              <a:t>GND has been tested as data has been received  from satellites in space with almost the same properties, and also with MCC and  SSETI Express at ESTEC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AutoShap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oundRect">
            <a:avLst>
              <a:gd name="adj" fmla="val 847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5651" name="AutoShap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204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556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8913" y="1219200"/>
            <a:ext cx="2605087" cy="5181600"/>
          </a:xfrm>
          <a:prstGeom prst="rect">
            <a:avLst/>
          </a:prstGeom>
          <a:noFill/>
        </p:spPr>
      </p:pic>
      <p:sp>
        <p:nvSpPr>
          <p:cNvPr id="155653" name="Text Box 5"/>
          <p:cNvSpPr txBox="1">
            <a:spLocks noChangeArrowheads="1"/>
          </p:cNvSpPr>
          <p:nvPr/>
        </p:nvSpPr>
        <p:spPr bwMode="auto">
          <a:xfrm>
            <a:off x="6948488" y="6623050"/>
            <a:ext cx="190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t>Page </a:t>
            </a:r>
            <a:fld id="{DF1AC343-7413-4612-8EBB-5C6B0ECBD65C}" type="slidenum"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pPr algn="r">
                <a:lnSpc>
                  <a:spcPct val="93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en-GB" sz="1400">
              <a:solidFill>
                <a:srgbClr val="FFFFFF"/>
              </a:solidFill>
              <a:effectLst/>
              <a:latin typeface="Gill Sans MT" pitchFamily="34" charset="0"/>
            </a:endParaRP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4275" y="44450"/>
            <a:ext cx="2879725" cy="666750"/>
          </a:xfrm>
          <a:prstGeom prst="rect">
            <a:avLst/>
          </a:prstGeom>
          <a:noFill/>
        </p:spPr>
      </p:pic>
      <p:sp>
        <p:nvSpPr>
          <p:cNvPr id="155655" name="AutoShape 7"/>
          <p:cNvSpPr>
            <a:spLocks noChangeArrowheads="1"/>
          </p:cNvSpPr>
          <p:nvPr/>
        </p:nvSpPr>
        <p:spPr bwMode="auto">
          <a:xfrm>
            <a:off x="0" y="765175"/>
            <a:ext cx="1066800" cy="5903913"/>
          </a:xfrm>
          <a:prstGeom prst="roundRect">
            <a:avLst>
              <a:gd name="adj" fmla="val 148"/>
            </a:avLst>
          </a:prstGeom>
          <a:solidFill>
            <a:srgbClr val="CAD2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5656" name="Group 8"/>
          <p:cNvGrpSpPr>
            <a:grpSpLocks/>
          </p:cNvGrpSpPr>
          <p:nvPr/>
        </p:nvGrpSpPr>
        <p:grpSpPr bwMode="auto">
          <a:xfrm>
            <a:off x="34925" y="39688"/>
            <a:ext cx="2371725" cy="582612"/>
            <a:chOff x="22" y="25"/>
            <a:chExt cx="1494" cy="367"/>
          </a:xfrm>
        </p:grpSpPr>
        <p:sp>
          <p:nvSpPr>
            <p:cNvPr id="155657" name="AutoShape 9"/>
            <p:cNvSpPr>
              <a:spLocks noChangeArrowheads="1"/>
            </p:cNvSpPr>
            <p:nvPr/>
          </p:nvSpPr>
          <p:spPr bwMode="auto">
            <a:xfrm>
              <a:off x="22" y="25"/>
              <a:ext cx="1494" cy="367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5658" name="Group 10"/>
            <p:cNvGrpSpPr>
              <a:grpSpLocks/>
            </p:cNvGrpSpPr>
            <p:nvPr/>
          </p:nvGrpSpPr>
          <p:grpSpPr bwMode="auto">
            <a:xfrm>
              <a:off x="22" y="25"/>
              <a:ext cx="1494" cy="367"/>
              <a:chOff x="22" y="25"/>
              <a:chExt cx="1494" cy="367"/>
            </a:xfrm>
          </p:grpSpPr>
          <p:sp>
            <p:nvSpPr>
              <p:cNvPr id="155659" name="AutoShape 11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94" cy="36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5660" name="AutoShape 12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59" cy="355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FFFFFF"/>
                    </a:solidFill>
                    <a:effectLst/>
                    <a:latin typeface="Arial" charset="0"/>
                  </a:rPr>
                  <a:t>Aalborg University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FFFFFF"/>
                    </a:solidFill>
                    <a:effectLst/>
                    <a:latin typeface="Arial" charset="0"/>
                  </a:rPr>
                  <a:t>Generic Ground Station</a:t>
                </a:r>
              </a:p>
            </p:txBody>
          </p:sp>
        </p:grpSp>
      </p:grpSp>
      <p:sp>
        <p:nvSpPr>
          <p:cNvPr id="155661" name="Rectangle 13"/>
          <p:cNvSpPr>
            <a:spLocks noGrp="1" noChangeArrowheads="1"/>
          </p:cNvSpPr>
          <p:nvPr>
            <p:ph type="ctrTitle"/>
          </p:nvPr>
        </p:nvSpPr>
        <p:spPr>
          <a:xfrm>
            <a:off x="1187450" y="2130425"/>
            <a:ext cx="727075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55662" name="Rectangle 14"/>
          <p:cNvSpPr>
            <a:spLocks noGrp="1" noChangeArrowheads="1"/>
          </p:cNvSpPr>
          <p:nvPr>
            <p:ph type="subTitle" idx="1"/>
          </p:nvPr>
        </p:nvSpPr>
        <p:spPr>
          <a:xfrm>
            <a:off x="1627188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da-DK"/>
              <a:t>Click to edit Master subtitle style</a:t>
            </a:r>
          </a:p>
        </p:txBody>
      </p:sp>
      <p:pic>
        <p:nvPicPr>
          <p:cNvPr id="155663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060450" y="6700838"/>
            <a:ext cx="1279525" cy="112712"/>
          </a:xfrm>
          <a:prstGeom prst="rect">
            <a:avLst/>
          </a:prstGeom>
          <a:noFill/>
        </p:spPr>
      </p:pic>
      <p:pic>
        <p:nvPicPr>
          <p:cNvPr id="155664" name="Picture 16" descr="GGS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22238" y="1916113"/>
            <a:ext cx="777875" cy="158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5666" name="Picture 18" descr="Untitled-1"/>
          <p:cNvPicPr>
            <a:picLocks noChangeAspect="1" noChangeArrowheads="1"/>
          </p:cNvPicPr>
          <p:nvPr userDrawn="1"/>
        </p:nvPicPr>
        <p:blipFill>
          <a:blip r:embed="rId6"/>
          <a:srcRect l="-6352" t="-5727" r="-6352" b="-5727"/>
          <a:stretch>
            <a:fillRect/>
          </a:stretch>
        </p:blipFill>
        <p:spPr bwMode="auto">
          <a:xfrm>
            <a:off x="136525" y="938213"/>
            <a:ext cx="763588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4B677A"/>
            </a:solidFill>
            <a:miter lim="800000"/>
            <a:headEnd/>
            <a:tailEnd/>
          </a:ln>
        </p:spPr>
      </p:pic>
      <p:pic>
        <p:nvPicPr>
          <p:cNvPr id="155668" name="Picture 20" descr="AAUSATII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463" y="3681413"/>
            <a:ext cx="755650" cy="755650"/>
          </a:xfrm>
          <a:prstGeom prst="rect">
            <a:avLst/>
          </a:prstGeom>
          <a:noFill/>
          <a:ln w="9525">
            <a:solidFill>
              <a:srgbClr val="4B677A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16725" y="798513"/>
            <a:ext cx="1865313" cy="52927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219200" y="798513"/>
            <a:ext cx="5445125" cy="52927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051050" y="1557338"/>
            <a:ext cx="3238500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441950" y="1557338"/>
            <a:ext cx="3240088" cy="4533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AutoShape 2"/>
          <p:cNvSpPr>
            <a:spLocks noChangeArrowheads="1"/>
          </p:cNvSpPr>
          <p:nvPr/>
        </p:nvSpPr>
        <p:spPr bwMode="auto">
          <a:xfrm>
            <a:off x="0" y="6669088"/>
            <a:ext cx="9144000" cy="188912"/>
          </a:xfrm>
          <a:prstGeom prst="roundRect">
            <a:avLst>
              <a:gd name="adj" fmla="val 847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51555" name="AutoShape 3"/>
          <p:cNvSpPr>
            <a:spLocks noChangeArrowheads="1"/>
          </p:cNvSpPr>
          <p:nvPr/>
        </p:nvSpPr>
        <p:spPr bwMode="auto">
          <a:xfrm>
            <a:off x="0" y="0"/>
            <a:ext cx="9144000" cy="765175"/>
          </a:xfrm>
          <a:prstGeom prst="roundRect">
            <a:avLst>
              <a:gd name="adj" fmla="val 204"/>
            </a:avLst>
          </a:prstGeom>
          <a:solidFill>
            <a:srgbClr val="546F8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538913" y="1219200"/>
            <a:ext cx="2605087" cy="5181600"/>
          </a:xfrm>
          <a:prstGeom prst="rect">
            <a:avLst/>
          </a:prstGeom>
          <a:noFill/>
        </p:spPr>
      </p:pic>
      <p:sp>
        <p:nvSpPr>
          <p:cNvPr id="151557" name="Text Box 5"/>
          <p:cNvSpPr txBox="1">
            <a:spLocks noChangeArrowheads="1"/>
          </p:cNvSpPr>
          <p:nvPr/>
        </p:nvSpPr>
        <p:spPr bwMode="auto">
          <a:xfrm>
            <a:off x="6946900" y="6623050"/>
            <a:ext cx="19050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lnSpc>
                <a:spcPct val="93000"/>
              </a:lnSpc>
              <a:spcBef>
                <a:spcPts val="875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t>Page </a:t>
            </a:r>
            <a:fld id="{4A5CFC80-1ABC-43EA-BD3C-BDC6D6058879}" type="slidenum">
              <a:rPr lang="en-GB" sz="1400">
                <a:solidFill>
                  <a:srgbClr val="FFFFFF"/>
                </a:solidFill>
                <a:effectLst/>
                <a:latin typeface="Gill Sans MT" pitchFamily="34" charset="0"/>
              </a:rPr>
              <a:pPr algn="r">
                <a:lnSpc>
                  <a:spcPct val="93000"/>
                </a:lnSpc>
                <a:spcBef>
                  <a:spcPts val="875"/>
                </a:spcBef>
                <a:buClr>
                  <a:srgbClr val="000000"/>
                </a:buClr>
                <a:buSzPct val="100000"/>
                <a:buFont typeface="Times New Roman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‹nº›</a:t>
            </a:fld>
            <a:endParaRPr lang="en-GB" sz="1400">
              <a:solidFill>
                <a:srgbClr val="FFFFFF"/>
              </a:solidFill>
              <a:effectLst/>
              <a:latin typeface="Gill Sans MT" pitchFamily="34" charset="0"/>
            </a:endParaRP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264275" y="44450"/>
            <a:ext cx="2879725" cy="666750"/>
          </a:xfrm>
          <a:prstGeom prst="rect">
            <a:avLst/>
          </a:prstGeom>
          <a:noFill/>
        </p:spPr>
      </p:pic>
      <p:sp>
        <p:nvSpPr>
          <p:cNvPr id="151559" name="AutoShape 7"/>
          <p:cNvSpPr>
            <a:spLocks noChangeArrowheads="1"/>
          </p:cNvSpPr>
          <p:nvPr/>
        </p:nvSpPr>
        <p:spPr bwMode="auto">
          <a:xfrm>
            <a:off x="0" y="765175"/>
            <a:ext cx="1066800" cy="5903913"/>
          </a:xfrm>
          <a:prstGeom prst="roundRect">
            <a:avLst>
              <a:gd name="adj" fmla="val 148"/>
            </a:avLst>
          </a:prstGeom>
          <a:solidFill>
            <a:srgbClr val="CAD2D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51560" name="Group 8"/>
          <p:cNvGrpSpPr>
            <a:grpSpLocks/>
          </p:cNvGrpSpPr>
          <p:nvPr/>
        </p:nvGrpSpPr>
        <p:grpSpPr bwMode="auto">
          <a:xfrm>
            <a:off x="34925" y="39688"/>
            <a:ext cx="2371725" cy="582612"/>
            <a:chOff x="22" y="25"/>
            <a:chExt cx="1494" cy="367"/>
          </a:xfrm>
        </p:grpSpPr>
        <p:sp>
          <p:nvSpPr>
            <p:cNvPr id="151561" name="AutoShape 9"/>
            <p:cNvSpPr>
              <a:spLocks noChangeArrowheads="1"/>
            </p:cNvSpPr>
            <p:nvPr/>
          </p:nvSpPr>
          <p:spPr bwMode="auto">
            <a:xfrm>
              <a:off x="22" y="25"/>
              <a:ext cx="1494" cy="367"/>
            </a:xfrm>
            <a:prstGeom prst="roundRect">
              <a:avLst>
                <a:gd name="adj" fmla="val 273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/>
            </a:p>
          </p:txBody>
        </p:sp>
        <p:grpSp>
          <p:nvGrpSpPr>
            <p:cNvPr id="151562" name="Group 10"/>
            <p:cNvGrpSpPr>
              <a:grpSpLocks/>
            </p:cNvGrpSpPr>
            <p:nvPr/>
          </p:nvGrpSpPr>
          <p:grpSpPr bwMode="auto">
            <a:xfrm>
              <a:off x="22" y="25"/>
              <a:ext cx="1494" cy="367"/>
              <a:chOff x="22" y="25"/>
              <a:chExt cx="1494" cy="367"/>
            </a:xfrm>
          </p:grpSpPr>
          <p:sp>
            <p:nvSpPr>
              <p:cNvPr id="151563" name="AutoShape 11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94" cy="367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151564" name="AutoShape 12"/>
              <p:cNvSpPr>
                <a:spLocks noChangeArrowheads="1"/>
              </p:cNvSpPr>
              <p:nvPr/>
            </p:nvSpPr>
            <p:spPr bwMode="auto">
              <a:xfrm>
                <a:off x="22" y="25"/>
                <a:ext cx="1415" cy="355"/>
              </a:xfrm>
              <a:prstGeom prst="roundRect">
                <a:avLst>
                  <a:gd name="adj" fmla="val 27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>
                  <a:lnSpc>
                    <a:spcPct val="93000"/>
                  </a:lnSpc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 b="1">
                    <a:solidFill>
                      <a:srgbClr val="FFFFFF"/>
                    </a:solidFill>
                    <a:effectLst/>
                    <a:latin typeface="Arial" charset="0"/>
                  </a:rPr>
                  <a:t>Aalborg University</a:t>
                </a:r>
              </a:p>
              <a:p>
                <a:pPr>
                  <a:buClr>
                    <a:srgbClr val="000000"/>
                  </a:buClr>
                  <a:buSzPct val="100000"/>
                  <a:buFont typeface="Times New Roman" pitchFamily="18" charset="0"/>
                  <a:buNone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</a:pPr>
                <a:r>
                  <a:rPr lang="en-GB" sz="1600">
                    <a:solidFill>
                      <a:srgbClr val="FFFFFF"/>
                    </a:solidFill>
                    <a:effectLst/>
                    <a:latin typeface="Arial" charset="0"/>
                  </a:rPr>
                  <a:t>Mission Control Center</a:t>
                </a:r>
              </a:p>
            </p:txBody>
          </p:sp>
        </p:grpSp>
      </p:grpSp>
      <p:sp>
        <p:nvSpPr>
          <p:cNvPr id="151565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98513"/>
            <a:ext cx="7462838" cy="68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5156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1050" y="1557338"/>
            <a:ext cx="6630988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</p:txBody>
      </p:sp>
      <p:pic>
        <p:nvPicPr>
          <p:cNvPr id="151567" name="Picture 15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1060450" y="6700838"/>
            <a:ext cx="1279525" cy="112712"/>
          </a:xfrm>
          <a:prstGeom prst="rect">
            <a:avLst/>
          </a:prstGeom>
          <a:noFill/>
        </p:spPr>
      </p:pic>
      <p:pic>
        <p:nvPicPr>
          <p:cNvPr id="151580" name="Picture 28" descr="GGS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22238" y="1916113"/>
            <a:ext cx="777875" cy="158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51581" name="Picture 29" descr="Untitled-1"/>
          <p:cNvPicPr>
            <a:picLocks noChangeAspect="1" noChangeArrowheads="1"/>
          </p:cNvPicPr>
          <p:nvPr userDrawn="1"/>
        </p:nvPicPr>
        <p:blipFill>
          <a:blip r:embed="rId17"/>
          <a:srcRect l="-6352" t="-5727" r="-6352" b="-5727"/>
          <a:stretch>
            <a:fillRect/>
          </a:stretch>
        </p:blipFill>
        <p:spPr bwMode="auto">
          <a:xfrm>
            <a:off x="136525" y="938213"/>
            <a:ext cx="763588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4B677A"/>
            </a:solidFill>
            <a:miter lim="800000"/>
            <a:headEnd/>
            <a:tailEnd/>
          </a:ln>
        </p:spPr>
      </p:pic>
      <p:pic>
        <p:nvPicPr>
          <p:cNvPr id="151582" name="Picture 30" descr="AAUSATII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44463" y="3681413"/>
            <a:ext cx="755650" cy="755650"/>
          </a:xfrm>
          <a:prstGeom prst="rect">
            <a:avLst/>
          </a:prstGeom>
          <a:noFill/>
          <a:ln w="9525">
            <a:solidFill>
              <a:srgbClr val="4B677A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2pPr>
      <a:lvl3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3pPr>
      <a:lvl4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4pPr>
      <a:lvl5pPr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5pPr>
      <a:lvl6pPr marL="4572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6pPr>
      <a:lvl7pPr marL="9144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7pPr>
      <a:lvl8pPr marL="13716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8pPr>
      <a:lvl9pPr marL="1828800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4400">
          <a:solidFill>
            <a:srgbClr val="000000"/>
          </a:solidFill>
          <a:latin typeface="Trebuchet MS" pitchFamily="34" charset="0"/>
          <a:ea typeface="Lucida Sans Unicode" pitchFamily="34" charset="0"/>
          <a:cs typeface="Lucida Sans Unicode" pitchFamily="34" charset="0"/>
        </a:defRPr>
      </a:lvl9pPr>
    </p:titleStyle>
    <p:bodyStyle>
      <a:lvl1pPr marL="4763" indent="-4763" algn="l" defTabSz="449263" rtl="0" fontAlgn="base">
        <a:spcBef>
          <a:spcPct val="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defRPr sz="2800">
          <a:solidFill>
            <a:srgbClr val="4B677A"/>
          </a:solidFill>
          <a:latin typeface="+mn-lt"/>
          <a:ea typeface="+mn-ea"/>
          <a:cs typeface="+mn-cs"/>
        </a:defRPr>
      </a:lvl1pPr>
      <a:lvl2pPr marL="547688" indent="-280988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2pPr>
      <a:lvl3pPr marL="9937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000">
          <a:solidFill>
            <a:srgbClr val="4B677A"/>
          </a:solidFill>
          <a:latin typeface="+mn-lt"/>
          <a:cs typeface="+mn-cs"/>
        </a:defRPr>
      </a:lvl3pPr>
      <a:lvl4pPr marL="14382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1400">
          <a:solidFill>
            <a:srgbClr val="4B677A"/>
          </a:solidFill>
          <a:latin typeface="+mn-lt"/>
          <a:cs typeface="+mn-cs"/>
        </a:defRPr>
      </a:lvl4pPr>
      <a:lvl5pPr marL="18827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5pPr>
      <a:lvl6pPr marL="23399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6pPr>
      <a:lvl7pPr marL="27971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7pPr>
      <a:lvl8pPr marL="32543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8pPr>
      <a:lvl9pPr marL="3711575" indent="-228600" algn="l" defTabSz="449263" rtl="0" fontAlgn="base">
        <a:spcBef>
          <a:spcPts val="450"/>
        </a:spcBef>
        <a:spcAft>
          <a:spcPct val="0"/>
        </a:spcAft>
        <a:buClr>
          <a:srgbClr val="4B677A"/>
        </a:buClr>
        <a:buSzPct val="100000"/>
        <a:buFont typeface="Gill Sans MT" pitchFamily="34" charset="0"/>
        <a:buChar char="•"/>
        <a:defRPr sz="2400">
          <a:solidFill>
            <a:srgbClr val="4B677A"/>
          </a:solidFill>
          <a:latin typeface="+mn-lt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Generic Ground Station </a:t>
            </a:r>
            <a:br>
              <a:rPr lang="da-DK"/>
            </a:br>
            <a:r>
              <a:rPr lang="da-DK" sz="2400"/>
              <a:t>- for Mission Control Center</a:t>
            </a:r>
            <a:endParaRPr lang="en-GB" sz="2400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400"/>
              <a:t>Claus Nielsen</a:t>
            </a:r>
          </a:p>
          <a:p>
            <a:r>
              <a:rPr lang="en-GB" sz="2400">
                <a:solidFill>
                  <a:srgbClr val="3333FF"/>
                </a:solidFill>
              </a:rPr>
              <a:t>cnie02@space.aau.dk</a:t>
            </a:r>
          </a:p>
          <a:p>
            <a:r>
              <a:rPr lang="en-GB" sz="2400"/>
              <a:t>Department of Control Engineering, </a:t>
            </a:r>
          </a:p>
          <a:p>
            <a:r>
              <a:rPr lang="en-GB" sz="2400"/>
              <a:t>Intelligent Autonomous Systems</a:t>
            </a:r>
          </a:p>
          <a:p>
            <a:r>
              <a:rPr lang="en-GB" sz="2400"/>
              <a:t>Aalborg University, Denmark</a:t>
            </a:r>
            <a:endParaRPr lang="da-DK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1547813" y="2349500"/>
            <a:ext cx="727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To be used for AAUSAT-II and SSETI Express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Primary placed at Aalborg University – Linux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Secondary placed at Svalbard in Norway – Windows 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Copenhagen University College of Engineering – Linux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Written in ANSI C -  Easy to port to different OS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All have different hardware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All GND places have different hardware – only drivers needs to be changed</a:t>
            </a:r>
          </a:p>
        </p:txBody>
      </p:sp>
      <p:sp>
        <p:nvSpPr>
          <p:cNvPr id="17613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9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Results</a:t>
            </a:r>
          </a:p>
        </p:txBody>
      </p:sp>
      <p:sp>
        <p:nvSpPr>
          <p:cNvPr id="177162" name="Rectangle 10"/>
          <p:cNvSpPr>
            <a:spLocks noChangeArrowheads="1"/>
          </p:cNvSpPr>
          <p:nvPr/>
        </p:nvSpPr>
        <p:spPr bwMode="auto">
          <a:xfrm>
            <a:off x="1619250" y="1557338"/>
            <a:ext cx="7273925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Tested with SSETI Express at ESTEC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Mission Control Center through Ground Station to the Onboard Computer</a:t>
            </a:r>
            <a:endParaRPr lang="da-DK" sz="1800">
              <a:solidFill>
                <a:srgbClr val="4B677A"/>
              </a:solidFill>
              <a:effectLst/>
              <a:cs typeface="Times New Roman" pitchFamily="18" charset="0"/>
            </a:endParaRPr>
          </a:p>
        </p:txBody>
      </p:sp>
      <p:sp>
        <p:nvSpPr>
          <p:cNvPr id="177163" name="Rectangle 11"/>
          <p:cNvSpPr>
            <a:spLocks noChangeArrowheads="1"/>
          </p:cNvSpPr>
          <p:nvPr/>
        </p:nvSpPr>
        <p:spPr bwMode="auto">
          <a:xfrm>
            <a:off x="1547813" y="2565400"/>
            <a:ext cx="72739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Downloaded data from other satellites in space with same specifications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Quakesat, GO-32, AO-51...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7632700" cy="1008062"/>
          </a:xfrm>
          <a:ln/>
        </p:spPr>
        <p:txBody>
          <a:bodyPr/>
          <a:lstStyle/>
          <a:p>
            <a:pPr algn="l"/>
            <a:r>
              <a:rPr lang="da-DK"/>
              <a:t>Ground Station at Aalborg</a:t>
            </a:r>
          </a:p>
        </p:txBody>
      </p:sp>
      <p:pic>
        <p:nvPicPr>
          <p:cNvPr id="181254" name="Picture 6" descr="IMG_4196"/>
          <p:cNvPicPr>
            <a:picLocks noChangeAspect="1" noChangeArrowheads="1"/>
          </p:cNvPicPr>
          <p:nvPr/>
        </p:nvPicPr>
        <p:blipFill>
          <a:blip r:embed="rId3" cstate="print"/>
          <a:srcRect l="11665" t="19138" r="12759"/>
          <a:stretch>
            <a:fillRect/>
          </a:stretch>
        </p:blipFill>
        <p:spPr bwMode="auto">
          <a:xfrm>
            <a:off x="1258888" y="1773238"/>
            <a:ext cx="3319462" cy="473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5" name="Picture 7" descr="IMG_4195"/>
          <p:cNvPicPr>
            <a:picLocks noChangeAspect="1" noChangeArrowheads="1"/>
          </p:cNvPicPr>
          <p:nvPr/>
        </p:nvPicPr>
        <p:blipFill>
          <a:blip r:embed="rId4" cstate="print"/>
          <a:srcRect l="6015" t="9477" r="8476" b="9842"/>
          <a:stretch>
            <a:fillRect/>
          </a:stretch>
        </p:blipFill>
        <p:spPr bwMode="auto">
          <a:xfrm>
            <a:off x="4791075" y="2420938"/>
            <a:ext cx="4352925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Future</a:t>
            </a:r>
          </a:p>
        </p:txBody>
      </p:sp>
      <p:sp>
        <p:nvSpPr>
          <p:cNvPr id="179206" name="Rectangle 6"/>
          <p:cNvSpPr>
            <a:spLocks noChangeArrowheads="1"/>
          </p:cNvSpPr>
          <p:nvPr/>
        </p:nvSpPr>
        <p:spPr bwMode="auto">
          <a:xfrm>
            <a:off x="1619250" y="4149725"/>
            <a:ext cx="72739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Placing Generic Ground Stations all over the world would improve communication time</a:t>
            </a:r>
          </a:p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endParaRPr lang="da-DK" sz="2400">
              <a:solidFill>
                <a:srgbClr val="4B677A"/>
              </a:solidFill>
              <a:effectLst/>
              <a:cs typeface="Times New Roman" pitchFamily="18" charset="0"/>
            </a:endParaRPr>
          </a:p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Use same Ground Station for several satellites</a:t>
            </a:r>
          </a:p>
        </p:txBody>
      </p:sp>
      <p:sp>
        <p:nvSpPr>
          <p:cNvPr id="179208" name="Rectangle 8"/>
          <p:cNvSpPr>
            <a:spLocks noChangeArrowheads="1"/>
          </p:cNvSpPr>
          <p:nvPr/>
        </p:nvSpPr>
        <p:spPr bwMode="auto">
          <a:xfrm>
            <a:off x="1619250" y="1989138"/>
            <a:ext cx="72739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Final test 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When SSETI Express is launched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6" grpId="0"/>
      <p:bldP spid="17920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9038" y="549275"/>
            <a:ext cx="7920037" cy="1008063"/>
          </a:xfrm>
        </p:spPr>
        <p:txBody>
          <a:bodyPr/>
          <a:lstStyle/>
          <a:p>
            <a:pPr algn="l"/>
            <a:r>
              <a:rPr lang="da-DK"/>
              <a:t>Purpose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1341438"/>
            <a:ext cx="7812087" cy="2232025"/>
          </a:xfrm>
        </p:spPr>
        <p:txBody>
          <a:bodyPr/>
          <a:lstStyle/>
          <a:p>
            <a:pPr marL="176213" indent="-176213" algn="l" defTabSz="914400">
              <a:buFont typeface="Gill Sans MT" pitchFamily="34" charset="0"/>
              <a:buChar char="•"/>
            </a:pPr>
            <a:r>
              <a:rPr lang="da-DK" sz="2400"/>
              <a:t>Create communication between the Mission Control Center and the satellites, SSETI Express and AAUSAT-II</a:t>
            </a:r>
          </a:p>
          <a:p>
            <a:pPr marL="176213" indent="-176213" algn="l" defTabSz="914400">
              <a:buFont typeface="Gill Sans MT" pitchFamily="34" charset="0"/>
              <a:buChar char="•"/>
            </a:pPr>
            <a:r>
              <a:rPr lang="da-DK" sz="2400"/>
              <a:t>Should be duplicated and placed at</a:t>
            </a:r>
            <a:r>
              <a:rPr lang="da-DK" sz="3200"/>
              <a:t> </a:t>
            </a:r>
          </a:p>
          <a:p>
            <a:pPr marL="457200" lvl="1" indent="0" defTabSz="914400"/>
            <a:r>
              <a:rPr lang="da-DK"/>
              <a:t> </a:t>
            </a:r>
            <a:r>
              <a:rPr lang="da-DK" sz="2000"/>
              <a:t>Aalborg University</a:t>
            </a:r>
          </a:p>
          <a:p>
            <a:pPr marL="457200" lvl="1" indent="0" defTabSz="914400"/>
            <a:r>
              <a:rPr lang="da-DK" sz="2000"/>
              <a:t> Svalbard in Norway</a:t>
            </a:r>
          </a:p>
          <a:p>
            <a:pPr marL="457200" lvl="1" indent="0" defTabSz="914400"/>
            <a:r>
              <a:rPr lang="da-DK" sz="2000"/>
              <a:t> Copenhagen University College of Engineering</a:t>
            </a:r>
          </a:p>
          <a:p>
            <a:pPr marL="176213" indent="-176213" algn="l" defTabSz="914400">
              <a:buFont typeface="Gill Sans MT" pitchFamily="34" charset="0"/>
              <a:buChar char="•"/>
            </a:pPr>
            <a:r>
              <a:rPr lang="da-DK" sz="2400"/>
              <a:t>Design software for standard hardware</a:t>
            </a:r>
          </a:p>
        </p:txBody>
      </p:sp>
      <p:pic>
        <p:nvPicPr>
          <p:cNvPr id="161796" name="Picture 4" descr="GGSm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9825" y="3649663"/>
            <a:ext cx="7896225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549275"/>
            <a:ext cx="7345363" cy="1008063"/>
          </a:xfrm>
        </p:spPr>
        <p:txBody>
          <a:bodyPr/>
          <a:lstStyle/>
          <a:p>
            <a:pPr algn="l"/>
            <a:r>
              <a:rPr lang="da-DK"/>
              <a:t>Hardware Overview</a:t>
            </a:r>
          </a:p>
        </p:txBody>
      </p:sp>
      <p:pic>
        <p:nvPicPr>
          <p:cNvPr id="163844" name="Picture 4" descr="gnd_hardware_block_diagram"/>
          <p:cNvPicPr>
            <a:picLocks noChangeAspect="1" noChangeArrowheads="1"/>
          </p:cNvPicPr>
          <p:nvPr/>
        </p:nvPicPr>
        <p:blipFill>
          <a:blip r:embed="rId3"/>
          <a:srcRect l="-1202" t="-1619" r="-1202" b="-1619"/>
          <a:stretch>
            <a:fillRect/>
          </a:stretch>
        </p:blipFill>
        <p:spPr bwMode="auto">
          <a:xfrm>
            <a:off x="2700338" y="3338513"/>
            <a:ext cx="4392612" cy="3289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3846" name="Rectangle 6"/>
          <p:cNvSpPr>
            <a:spLocks noChangeArrowheads="1"/>
          </p:cNvSpPr>
          <p:nvPr/>
        </p:nvSpPr>
        <p:spPr bwMode="auto">
          <a:xfrm>
            <a:off x="1331913" y="1341438"/>
            <a:ext cx="74882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Hardware used at Aalborg University</a:t>
            </a:r>
          </a:p>
          <a:p>
            <a:pPr marL="622300" lvl="1" indent="-165100">
              <a:spcBef>
                <a:spcPts val="450"/>
              </a:spcBef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800">
                <a:solidFill>
                  <a:srgbClr val="4B677A"/>
                </a:solidFill>
                <a:effectLst/>
                <a:cs typeface="Times New Roman" pitchFamily="18" charset="0"/>
              </a:rPr>
              <a:t>2xYagi antennas: 	Wimo WX-7036</a:t>
            </a:r>
          </a:p>
          <a:p>
            <a:pPr marL="622300" lvl="1" indent="-165100">
              <a:spcBef>
                <a:spcPts val="450"/>
              </a:spcBef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800">
                <a:solidFill>
                  <a:srgbClr val="4B677A"/>
                </a:solidFill>
                <a:effectLst/>
                <a:cs typeface="Times New Roman" pitchFamily="18" charset="0"/>
              </a:rPr>
              <a:t>Rotator: 		Yaesu G-5500</a:t>
            </a:r>
          </a:p>
          <a:p>
            <a:pPr marL="622300" lvl="1" indent="-165100">
              <a:spcBef>
                <a:spcPts val="450"/>
              </a:spcBef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800">
                <a:solidFill>
                  <a:srgbClr val="4B677A"/>
                </a:solidFill>
                <a:effectLst/>
                <a:cs typeface="Times New Roman" pitchFamily="18" charset="0"/>
              </a:rPr>
              <a:t>Radio: 		ICOM 910H</a:t>
            </a:r>
          </a:p>
          <a:p>
            <a:pPr marL="622300" lvl="1" indent="-165100">
              <a:spcBef>
                <a:spcPts val="450"/>
              </a:spcBef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800">
                <a:solidFill>
                  <a:srgbClr val="4B677A"/>
                </a:solidFill>
                <a:effectLst/>
                <a:cs typeface="Times New Roman" pitchFamily="18" charset="0"/>
              </a:rPr>
              <a:t>Modem:		CMX469A MSK/FFSK  (AAUSAT-II)					TNC-7 FSK 9k6 baud (SSETI Express)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</p:spPr>
        <p:txBody>
          <a:bodyPr/>
          <a:lstStyle/>
          <a:p>
            <a:pPr algn="l"/>
            <a:r>
              <a:rPr lang="da-DK"/>
              <a:t>Software Overview</a:t>
            </a: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1619250" y="191611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Antenna Control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Makes the antenna point in the right direction by using TLE for the satellite from CelesTrak as input for Predict</a:t>
            </a:r>
          </a:p>
        </p:txBody>
      </p:sp>
      <p:sp>
        <p:nvSpPr>
          <p:cNvPr id="165894" name="Rectangle 6"/>
          <p:cNvSpPr>
            <a:spLocks noChangeArrowheads="1"/>
          </p:cNvSpPr>
          <p:nvPr/>
        </p:nvSpPr>
        <p:spPr bwMode="auto">
          <a:xfrm>
            <a:off x="1692275" y="38608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en-US" sz="2400">
                <a:solidFill>
                  <a:srgbClr val="4B677A"/>
                </a:solidFill>
                <a:effectLst/>
                <a:cs typeface="Times New Roman" pitchFamily="18" charset="0"/>
              </a:rPr>
              <a:t>Communication Control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en-US" sz="2000">
                <a:solidFill>
                  <a:srgbClr val="4B677A"/>
                </a:solidFill>
                <a:effectLst/>
                <a:cs typeface="Times New Roman" pitchFamily="18" charset="0"/>
              </a:rPr>
              <a:t>Sets the correct frequencies on the radio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en-US" sz="2000">
                <a:solidFill>
                  <a:srgbClr val="4B677A"/>
                </a:solidFill>
                <a:effectLst/>
                <a:cs typeface="Times New Roman" pitchFamily="18" charset="0"/>
              </a:rPr>
              <a:t>Encodes and decodes the protocols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9" name="Picture 3" descr="software_block_diagram"/>
          <p:cNvPicPr>
            <a:picLocks noChangeAspect="1" noChangeArrowheads="1"/>
          </p:cNvPicPr>
          <p:nvPr/>
        </p:nvPicPr>
        <p:blipFill>
          <a:blip r:embed="rId3"/>
          <a:srcRect l="-1106" t="-1303" r="-1106" b="-1303"/>
          <a:stretch>
            <a:fillRect/>
          </a:stretch>
        </p:blipFill>
        <p:spPr bwMode="auto">
          <a:xfrm>
            <a:off x="1763713" y="1573213"/>
            <a:ext cx="5688012" cy="484822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1187450" y="620713"/>
            <a:ext cx="5184775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defTabSz="449263">
              <a:buClr>
                <a:srgbClr val="4B677A"/>
              </a:buClr>
              <a:buSzPct val="100000"/>
              <a:buFont typeface="Gill Sans MT" pitchFamily="34" charset="0"/>
              <a:buNone/>
            </a:pPr>
            <a:r>
              <a:rPr lang="da-DK">
                <a:solidFill>
                  <a:srgbClr val="000000"/>
                </a:solidFill>
                <a:effectLst/>
                <a:ea typeface="Lucida Sans Unicode" pitchFamily="34" charset="0"/>
                <a:cs typeface="Lucida Sans Unicode" pitchFamily="34" charset="0"/>
              </a:rPr>
              <a:t>Software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1258888" y="1916113"/>
            <a:ext cx="410368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Hardware Layer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Interfaces to Mission Control Center, the radio, the modem and the rotator controller.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1258888" y="4292600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Driver Layer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Sends and receives data from the hardware to the higher layers in the software</a:t>
            </a:r>
          </a:p>
        </p:txBody>
      </p:sp>
      <p:pic>
        <p:nvPicPr>
          <p:cNvPr id="169989" name="Picture 5" descr="software_block_diagram"/>
          <p:cNvPicPr>
            <a:picLocks noChangeAspect="1" noChangeArrowheads="1"/>
          </p:cNvPicPr>
          <p:nvPr/>
        </p:nvPicPr>
        <p:blipFill>
          <a:blip r:embed="rId2"/>
          <a:srcRect l="-1106" t="-1303" r="-1106" b="-1303"/>
          <a:stretch>
            <a:fillRect/>
          </a:stretch>
        </p:blipFill>
        <p:spPr bwMode="auto">
          <a:xfrm>
            <a:off x="5795963" y="1797050"/>
            <a:ext cx="3097212" cy="26400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99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Software Overview</a:t>
            </a:r>
          </a:p>
        </p:txBody>
      </p:sp>
      <p:sp>
        <p:nvSpPr>
          <p:cNvPr id="169992" name="Rectangle 8"/>
          <p:cNvSpPr>
            <a:spLocks noChangeArrowheads="1"/>
          </p:cNvSpPr>
          <p:nvPr/>
        </p:nvSpPr>
        <p:spPr bwMode="auto">
          <a:xfrm>
            <a:off x="5724525" y="3933825"/>
            <a:ext cx="3240088" cy="503238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69993" name="Rectangle 9"/>
          <p:cNvSpPr>
            <a:spLocks noChangeArrowheads="1"/>
          </p:cNvSpPr>
          <p:nvPr/>
        </p:nvSpPr>
        <p:spPr bwMode="auto">
          <a:xfrm>
            <a:off x="5724525" y="3357563"/>
            <a:ext cx="3240088" cy="503237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/>
      <p:bldP spid="169992" grpId="0" animBg="1"/>
      <p:bldP spid="16999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ChangeArrowheads="1"/>
          </p:cNvSpPr>
          <p:nvPr/>
        </p:nvSpPr>
        <p:spPr bwMode="auto">
          <a:xfrm>
            <a:off x="1258888" y="1555750"/>
            <a:ext cx="727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Subsystem Control Layer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Simple interfaces to drivers</a:t>
            </a:r>
          </a:p>
          <a:p>
            <a:pPr marL="981075" lvl="2" indent="-255588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600">
                <a:solidFill>
                  <a:srgbClr val="4B677A"/>
                </a:solidFill>
                <a:effectLst/>
                <a:cs typeface="Times New Roman" pitchFamily="18" charset="0"/>
              </a:rPr>
              <a:t>Predict Client – Gets information from Predict Server</a:t>
            </a:r>
          </a:p>
          <a:p>
            <a:pPr marL="981075" lvl="2" indent="-255588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600">
                <a:solidFill>
                  <a:srgbClr val="4B677A"/>
                </a:solidFill>
                <a:effectLst/>
                <a:cs typeface="Times New Roman" pitchFamily="18" charset="0"/>
              </a:rPr>
              <a:t>Antenna Control – Controls antenna</a:t>
            </a:r>
          </a:p>
          <a:p>
            <a:pPr marL="981075" lvl="2" indent="-255588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600">
                <a:solidFill>
                  <a:srgbClr val="4B677A"/>
                </a:solidFill>
                <a:effectLst/>
                <a:cs typeface="Times New Roman" pitchFamily="18" charset="0"/>
              </a:rPr>
              <a:t>MCC Interface – Communicates with Mission Control Center</a:t>
            </a:r>
          </a:p>
          <a:p>
            <a:pPr marL="981075" lvl="2" indent="-255588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600">
                <a:solidFill>
                  <a:srgbClr val="4B677A"/>
                </a:solidFill>
                <a:effectLst/>
                <a:cs typeface="Times New Roman" pitchFamily="18" charset="0"/>
              </a:rPr>
              <a:t>Transmission Control – Controls when the radio is ready</a:t>
            </a:r>
          </a:p>
          <a:p>
            <a:pPr marL="981075" lvl="2" indent="-255588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1600">
                <a:solidFill>
                  <a:srgbClr val="4B677A"/>
                </a:solidFill>
                <a:effectLst/>
                <a:cs typeface="Times New Roman" pitchFamily="18" charset="0"/>
              </a:rPr>
              <a:t>Radio Control – Controls the radio</a:t>
            </a:r>
          </a:p>
        </p:txBody>
      </p:sp>
      <p:sp>
        <p:nvSpPr>
          <p:cNvPr id="171012" name="Rectangle 4"/>
          <p:cNvSpPr>
            <a:spLocks noChangeArrowheads="1"/>
          </p:cNvSpPr>
          <p:nvPr/>
        </p:nvSpPr>
        <p:spPr bwMode="auto">
          <a:xfrm>
            <a:off x="1258888" y="3500438"/>
            <a:ext cx="46815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System Control Layer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Creates cooperation between all modules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Controls which mode the ground station is in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Decodes commands from Mission Control Center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000">
                <a:solidFill>
                  <a:srgbClr val="4B677A"/>
                </a:solidFill>
                <a:effectLst/>
                <a:cs typeface="Times New Roman" pitchFamily="18" charset="0"/>
              </a:rPr>
              <a:t>Controls when to communicate with the satellite</a:t>
            </a:r>
          </a:p>
        </p:txBody>
      </p:sp>
      <p:pic>
        <p:nvPicPr>
          <p:cNvPr id="171013" name="Picture 5" descr="software_block_diagram"/>
          <p:cNvPicPr>
            <a:picLocks noChangeAspect="1" noChangeArrowheads="1"/>
          </p:cNvPicPr>
          <p:nvPr/>
        </p:nvPicPr>
        <p:blipFill>
          <a:blip r:embed="rId2"/>
          <a:srcRect l="-1106" t="-1303" r="-1106" b="-1303"/>
          <a:stretch>
            <a:fillRect/>
          </a:stretch>
        </p:blipFill>
        <p:spPr bwMode="auto">
          <a:xfrm>
            <a:off x="5795963" y="3452813"/>
            <a:ext cx="3097212" cy="26400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101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Software Overview</a:t>
            </a:r>
          </a:p>
        </p:txBody>
      </p:sp>
      <p:sp>
        <p:nvSpPr>
          <p:cNvPr id="171016" name="Rectangle 8"/>
          <p:cNvSpPr>
            <a:spLocks noChangeArrowheads="1"/>
          </p:cNvSpPr>
          <p:nvPr/>
        </p:nvSpPr>
        <p:spPr bwMode="auto">
          <a:xfrm>
            <a:off x="5795963" y="4437063"/>
            <a:ext cx="3168650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sp>
        <p:nvSpPr>
          <p:cNvPr id="171017" name="Rectangle 9"/>
          <p:cNvSpPr>
            <a:spLocks noChangeArrowheads="1"/>
          </p:cNvSpPr>
          <p:nvPr/>
        </p:nvSpPr>
        <p:spPr bwMode="auto">
          <a:xfrm>
            <a:off x="5795963" y="3860800"/>
            <a:ext cx="3168650" cy="504825"/>
          </a:xfrm>
          <a:prstGeom prst="rect">
            <a:avLst/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2" grpId="0"/>
      <p:bldP spid="171016" grpId="0" animBg="1"/>
      <p:bldP spid="171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Rectangle 4"/>
          <p:cNvSpPr>
            <a:spLocks noChangeArrowheads="1"/>
          </p:cNvSpPr>
          <p:nvPr/>
        </p:nvSpPr>
        <p:spPr bwMode="auto">
          <a:xfrm>
            <a:off x="1619250" y="2133600"/>
            <a:ext cx="6913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800">
                <a:solidFill>
                  <a:srgbClr val="4B677A"/>
                </a:solidFill>
                <a:effectLst/>
                <a:cs typeface="Times New Roman" pitchFamily="18" charset="0"/>
              </a:rPr>
              <a:t>Modes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Out of Range Waiting – No satellite to track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Out of Range Moving – Moving into position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Out of Range Ready – Waiting for satellite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In Range Moving – Moving into position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In Range Tracking – Communicating</a:t>
            </a:r>
          </a:p>
          <a:p>
            <a:pPr marL="538163" lvl="1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endParaRPr lang="da-DK" sz="2000">
              <a:solidFill>
                <a:srgbClr val="4B677A"/>
              </a:solidFill>
              <a:effectLst/>
              <a:cs typeface="Times New Roman" pitchFamily="18" charset="0"/>
            </a:endParaRP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Software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5" name="Picture 3" descr="mcc_interface_fkt_cn"/>
          <p:cNvPicPr>
            <a:picLocks noChangeAspect="1" noChangeArrowheads="1"/>
          </p:cNvPicPr>
          <p:nvPr/>
        </p:nvPicPr>
        <p:blipFill>
          <a:blip r:embed="rId2"/>
          <a:srcRect l="-1048" t="-1273" r="-1048" b="-1273"/>
          <a:stretch>
            <a:fillRect/>
          </a:stretch>
        </p:blipFill>
        <p:spPr bwMode="auto">
          <a:xfrm>
            <a:off x="3419475" y="2060575"/>
            <a:ext cx="5472113" cy="45275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203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187450" y="620713"/>
            <a:ext cx="5184775" cy="1008062"/>
          </a:xfrm>
          <a:ln/>
        </p:spPr>
        <p:txBody>
          <a:bodyPr/>
          <a:lstStyle/>
          <a:p>
            <a:pPr algn="l"/>
            <a:r>
              <a:rPr lang="da-DK"/>
              <a:t>Software Overview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1258888" y="1555750"/>
            <a:ext cx="72739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76213" indent="-176213">
              <a:buClr>
                <a:srgbClr val="4B677A"/>
              </a:buClr>
              <a:buSzPct val="100000"/>
              <a:buFont typeface="Gill Sans MT" pitchFamily="34" charset="0"/>
              <a:buChar char="•"/>
            </a:pPr>
            <a:r>
              <a:rPr lang="da-DK" sz="2400">
                <a:solidFill>
                  <a:srgbClr val="4B677A"/>
                </a:solidFill>
                <a:effectLst/>
                <a:cs typeface="Times New Roman" pitchFamily="18" charset="0"/>
              </a:rPr>
              <a:t>Data Communication</a:t>
            </a:r>
            <a:endParaRPr lang="da-DK" sz="2000">
              <a:solidFill>
                <a:srgbClr val="4B677A"/>
              </a:solidFill>
              <a:effectLst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Lucida Sans Unicode"/>
        <a:cs typeface="Lucida Sans Unicode"/>
      </a:majorFont>
      <a:minorFont>
        <a:latin typeface="Trebuchet MS"/>
        <a:ea typeface=""/>
        <a:cs typeface="Times New Roma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rebuchet M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4400" b="0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Trebuchet MS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3511</TotalTime>
  <Words>894</Words>
  <Application>Microsoft PowerPoint</Application>
  <PresentationFormat>Apresentação na tela (4:3)</PresentationFormat>
  <Paragraphs>113</Paragraphs>
  <Slides>13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Trebuchet MS</vt:lpstr>
      <vt:lpstr>Lucida Sans Unicode</vt:lpstr>
      <vt:lpstr>Gill Sans MT</vt:lpstr>
      <vt:lpstr>Times New Roman</vt:lpstr>
      <vt:lpstr>Default Design</vt:lpstr>
      <vt:lpstr>Generic Ground Station  - for Mission Control Center</vt:lpstr>
      <vt:lpstr>Purpose</vt:lpstr>
      <vt:lpstr>Hardware Overview</vt:lpstr>
      <vt:lpstr>Software Overview</vt:lpstr>
      <vt:lpstr>Slide 5</vt:lpstr>
      <vt:lpstr>Software Overview</vt:lpstr>
      <vt:lpstr>Software Overview</vt:lpstr>
      <vt:lpstr>Software Overview</vt:lpstr>
      <vt:lpstr>Software Overview</vt:lpstr>
      <vt:lpstr>Results</vt:lpstr>
      <vt:lpstr>Results</vt:lpstr>
      <vt:lpstr>Ground Station at Aalborg</vt:lpstr>
      <vt:lpstr>Future</vt:lpstr>
    </vt:vector>
  </TitlesOfParts>
  <Company>uni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Proceskontrol</dc:title>
  <dc:creator>Mads</dc:creator>
  <cp:lastModifiedBy>Lucio</cp:lastModifiedBy>
  <cp:revision>79</cp:revision>
  <dcterms:created xsi:type="dcterms:W3CDTF">2005-03-07T12:28:12Z</dcterms:created>
  <dcterms:modified xsi:type="dcterms:W3CDTF">2010-12-17T20:29:16Z</dcterms:modified>
</cp:coreProperties>
</file>