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handoutMasterIdLst>
    <p:handoutMasterId r:id="rId21"/>
  </p:handoutMasterIdLst>
  <p:sldIdLst>
    <p:sldId id="270" r:id="rId2"/>
    <p:sldId id="274" r:id="rId3"/>
    <p:sldId id="275" r:id="rId4"/>
    <p:sldId id="256" r:id="rId5"/>
    <p:sldId id="264" r:id="rId6"/>
    <p:sldId id="276" r:id="rId7"/>
    <p:sldId id="277" r:id="rId8"/>
    <p:sldId id="265" r:id="rId9"/>
    <p:sldId id="260" r:id="rId10"/>
    <p:sldId id="261" r:id="rId11"/>
    <p:sldId id="284" r:id="rId12"/>
    <p:sldId id="268" r:id="rId13"/>
    <p:sldId id="279" r:id="rId14"/>
    <p:sldId id="281" r:id="rId15"/>
    <p:sldId id="283" r:id="rId16"/>
    <p:sldId id="285" r:id="rId17"/>
    <p:sldId id="286" r:id="rId18"/>
    <p:sldId id="287" r:id="rId19"/>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77A"/>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561" autoAdjust="0"/>
  </p:normalViewPr>
  <p:slideViewPr>
    <p:cSldViewPr>
      <p:cViewPr>
        <p:scale>
          <a:sx n="66" d="100"/>
          <a:sy n="66" d="100"/>
        </p:scale>
        <p:origin x="-165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381C70-2923-4C1B-9011-660A4C561DD1}" type="slidenum">
              <a:rPr lang="en-US"/>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DC48B5B-9BBF-4CFB-94C0-224DC5F92943}"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30811-DE3F-4F60-8A7C-AE7361D136F9}" type="slidenum">
              <a:rPr lang="en-US"/>
              <a:pPr/>
              <a:t>1</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1BE62-1FDD-4B10-8368-163DC84800FD}" type="slidenum">
              <a:rPr lang="en-US"/>
              <a:pPr/>
              <a:t>10</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1346A-044D-4DB1-AD2D-B92541DB5DCB}" type="slidenum">
              <a:rPr lang="en-US"/>
              <a:pPr/>
              <a:t>11</a:t>
            </a:fld>
            <a:endParaRPr lang="en-US"/>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F10EE-8287-42FD-BFCA-C427D21C6586}" type="slidenum">
              <a:rPr lang="en-US"/>
              <a:pPr/>
              <a:t>12</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912E2-807E-40CA-81E7-70BC75F7794C}" type="slidenum">
              <a:rPr lang="en-US"/>
              <a:pPr/>
              <a:t>13</a:t>
            </a:fld>
            <a:endParaRPr 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da-DK" sz="800"/>
              <a:t>Sende data frem og tilbage mellem GND og CDH.</a:t>
            </a:r>
          </a:p>
          <a:p>
            <a:endParaRPr lang="da-DK" sz="800"/>
          </a:p>
          <a:p>
            <a:r>
              <a:rPr lang="da-DK" sz="800"/>
              <a:t>Grænseflader ud til de andre subsystemer og komponenter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C2F87-B868-4F76-B847-5E739C527389}" type="slidenum">
              <a:rPr lang="en-US"/>
              <a:pPr/>
              <a:t>14</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15270-E709-4A17-9B39-D0E6D4749336}" type="slidenum">
              <a:rPr lang="en-US"/>
              <a:pPr/>
              <a:t>15</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4AA57-B1B3-4863-B9AA-BA352788F3C5}" type="slidenum">
              <a:rPr lang="en-US"/>
              <a:pPr/>
              <a:t>16</a:t>
            </a:fld>
            <a:endParaRPr lang="en-U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59B52-6F19-4486-A2D2-CDA9A109B217}" type="slidenum">
              <a:rPr lang="en-US"/>
              <a:pPr/>
              <a:t>17</a:t>
            </a:fld>
            <a:endParaRPr lang="en-US"/>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6C35-940F-4675-8A97-68F6C6515735}" type="slidenum">
              <a:rPr lang="en-US"/>
              <a:pPr/>
              <a:t>18</a:t>
            </a:fld>
            <a:endParaRPr lang="en-US"/>
          </a:p>
        </p:txBody>
      </p:sp>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DE290-ABEE-47B3-AECD-4350444E7335}" type="slidenum">
              <a:rPr lang="en-US"/>
              <a:pPr/>
              <a:t>2</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D6CDD-9845-4379-AD7B-D484EE0BF807}" type="slidenum">
              <a:rPr lang="en-US"/>
              <a:pPr/>
              <a:t>3</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da-DK"/>
              <a:t>To have all of you to understand how the AAUSAT-II is designed I will start with explaining the subsystems included in this project.</a:t>
            </a:r>
          </a:p>
          <a:p>
            <a:r>
              <a:rPr lang="da-DK"/>
              <a:t>First of all we have the mechanical structure which must fit the demands for a cubesat to be 10 times 10 times 10 cm and a mass at 1 kg. </a:t>
            </a:r>
          </a:p>
          <a:p>
            <a:r>
              <a:rPr lang="da-DK"/>
              <a:t>Next thing is the onboard computer which is the hardware som og the subsystems use for their software to run on.</a:t>
            </a:r>
          </a:p>
          <a:p>
            <a:r>
              <a:rPr lang="da-DK"/>
              <a:t>This is first of all the Command data handler, which takes care of the superior control of the satellite like deciding which subsystems are allowed to run and make sure the satellite is behaving the way it should be.  CDH also collects the housekeeping data for all subsystems so they can be send to the earth on a request.</a:t>
            </a:r>
          </a:p>
          <a:p>
            <a:r>
              <a:rPr lang="da-DK"/>
              <a:t>The Payload onboard the satellite is a gamma ray detector which can be used for measuring radiation in space.</a:t>
            </a:r>
          </a:p>
          <a:p>
            <a:r>
              <a:rPr lang="da-DK"/>
              <a:t>The Attitude Determination and Control system shall detumble the satellite and test attitude control of a cubesat using magnetorquers and momentum wheels.</a:t>
            </a:r>
          </a:p>
          <a:p>
            <a:r>
              <a:rPr lang="da-DK"/>
              <a:t>Both P/L and ADCS have a thread running on the OBC</a:t>
            </a:r>
          </a:p>
          <a:p>
            <a:r>
              <a:rPr lang="da-DK"/>
              <a:t>EPS is the Electrical power supply which shall deliver power to the satellite using solar cells.</a:t>
            </a:r>
          </a:p>
          <a:p>
            <a:r>
              <a:rPr lang="da-DK"/>
              <a:t>Finally the Communication system sends and receive data from the ground station and pipes the data directly through to CDH on the CAN bus. COM also sends the basic beacon. </a:t>
            </a:r>
          </a:p>
          <a:p>
            <a:r>
              <a:rPr lang="da-DK"/>
              <a:t>All communication between the subsystems uses the CAN bus </a:t>
            </a:r>
          </a:p>
          <a:p>
            <a:r>
              <a:rPr lang="da-DK"/>
              <a:t>On the earth it is possible to send a flight plan from the Mission COntrol Center. The MCC then sends the data to the ground station which then transmits the telemetri to the satellite, when a pass is present. </a:t>
            </a:r>
          </a:p>
          <a:p>
            <a:endParaRPr lang="da-DK"/>
          </a:p>
          <a:p>
            <a:r>
              <a:rPr lang="da-DK"/>
              <a:t>The first 6 month of operation AAUSAT-II is used to verify the mission objectives. After that new software will be uploaded and radio amateurs will be able to communicate with it according to telecommands which will be published at that time</a:t>
            </a:r>
          </a:p>
          <a:p>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D09DE-99BA-4BD9-BB14-240CF5BFE7AA}" type="slidenum">
              <a:rPr lang="en-US"/>
              <a:pPr/>
              <a:t>4</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BB698-3680-4E5D-A7CE-E9CC3CF29337}" type="slidenum">
              <a:rPr lang="en-US"/>
              <a:pPr/>
              <a:t>5</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6C7AE-D593-4B95-9089-C912D6EBE10C}" type="slidenum">
              <a:rPr lang="en-US"/>
              <a:pPr/>
              <a:t>6</a:t>
            </a:fld>
            <a:endParaRPr 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da-DK"/>
              <a:t>The radio link is half duplex at 437.425 MHz</a:t>
            </a:r>
          </a:p>
          <a:p>
            <a:r>
              <a:rPr lang="da-DK"/>
              <a:t>The CAN Bus is 125 kbps</a:t>
            </a:r>
          </a:p>
          <a:p>
            <a:r>
              <a:rPr lang="da-DK"/>
              <a:t>A mass of 110 gram (10% of 1 kg) Depends on the Antenna the KOM department comes up with</a:t>
            </a:r>
          </a:p>
          <a:p>
            <a:endParaRPr lang="da-DK"/>
          </a:p>
          <a:p>
            <a:r>
              <a:rPr lang="da-DK"/>
              <a:t>All components on COM uses 3.3 V which gives a power consumption of almost 200 mW when the radio is listening and 300 when receiving, while 2 Watt is used when transmitting. </a:t>
            </a:r>
          </a:p>
          <a:p>
            <a:endParaRPr lang="da-DK"/>
          </a:p>
          <a:p>
            <a:r>
              <a:rPr lang="da-DK"/>
              <a:t>Data rates at 1200 2400 and 4800 baud can be set by sending a command from MCC which then will be veified before data is transmitted at the selected baudrate. 1200 baud is standard when COM reboots.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8D2A4-D9AE-4CBC-BB81-834F7768329C}" type="slidenum">
              <a:rPr lang="en-US"/>
              <a:pPr/>
              <a:t>7</a:t>
            </a:fld>
            <a:endParaRPr 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da-DK"/>
              <a:t>The radio link is half duplex at 437.425 MHz</a:t>
            </a:r>
          </a:p>
          <a:p>
            <a:r>
              <a:rPr lang="da-DK"/>
              <a:t>The CAN Bus is 125 kbps</a:t>
            </a:r>
          </a:p>
          <a:p>
            <a:r>
              <a:rPr lang="da-DK"/>
              <a:t>A mass of 110 gram (10% of 1 kg) Depends on the Antenna the KOM department comes up with</a:t>
            </a:r>
          </a:p>
          <a:p>
            <a:endParaRPr lang="da-DK"/>
          </a:p>
          <a:p>
            <a:r>
              <a:rPr lang="da-DK"/>
              <a:t>All components on COM uses 3.3 V which gives a power consumption of almost 200 mW when the radio is listening and 300 when receiving, while 2 Watt is used when transmitting. </a:t>
            </a:r>
          </a:p>
          <a:p>
            <a:endParaRPr lang="da-DK"/>
          </a:p>
          <a:p>
            <a:r>
              <a:rPr lang="da-DK"/>
              <a:t>Data rates at 1200 2400 and 4800 baud can be set by sending a command from MCC which then will be veified before data is transmitted at the selected baudrate. 1200 baud is standard when COM reboots.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68718-D9D6-43D7-B587-2882F289D418}" type="slidenum">
              <a:rPr lang="en-US"/>
              <a:pPr/>
              <a:t>8</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E3D48-1EB9-405E-9995-E941088EDCD1}" type="slidenum">
              <a:rPr lang="en-US"/>
              <a:pPr/>
              <a:t>9</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5714" name="AutoShape 2"/>
          <p:cNvSpPr>
            <a:spLocks noChangeArrowheads="1"/>
          </p:cNvSpPr>
          <p:nvPr/>
        </p:nvSpPr>
        <p:spPr bwMode="auto">
          <a:xfrm>
            <a:off x="0" y="6669088"/>
            <a:ext cx="9144000" cy="188912"/>
          </a:xfrm>
          <a:prstGeom prst="roundRect">
            <a:avLst>
              <a:gd name="adj" fmla="val 847"/>
            </a:avLst>
          </a:prstGeom>
          <a:solidFill>
            <a:srgbClr val="546F8F"/>
          </a:solidFill>
          <a:ln w="9525">
            <a:noFill/>
            <a:round/>
            <a:headEnd/>
            <a:tailEnd/>
          </a:ln>
        </p:spPr>
        <p:txBody>
          <a:bodyPr wrap="none" anchor="ctr"/>
          <a:lstStyle/>
          <a:p>
            <a:endParaRPr lang="pt-BR"/>
          </a:p>
        </p:txBody>
      </p:sp>
      <p:sp>
        <p:nvSpPr>
          <p:cNvPr id="115715" name="AutoShape 3"/>
          <p:cNvSpPr>
            <a:spLocks noChangeArrowheads="1"/>
          </p:cNvSpPr>
          <p:nvPr/>
        </p:nvSpPr>
        <p:spPr bwMode="auto">
          <a:xfrm>
            <a:off x="0" y="0"/>
            <a:ext cx="9144000" cy="765175"/>
          </a:xfrm>
          <a:prstGeom prst="roundRect">
            <a:avLst>
              <a:gd name="adj" fmla="val 204"/>
            </a:avLst>
          </a:prstGeom>
          <a:solidFill>
            <a:srgbClr val="546F8F"/>
          </a:solidFill>
          <a:ln w="9525">
            <a:noFill/>
            <a:round/>
            <a:headEnd/>
            <a:tailEnd/>
          </a:ln>
        </p:spPr>
        <p:txBody>
          <a:bodyPr wrap="none" anchor="ctr"/>
          <a:lstStyle/>
          <a:p>
            <a:endParaRPr lang="pt-BR"/>
          </a:p>
        </p:txBody>
      </p:sp>
      <p:pic>
        <p:nvPicPr>
          <p:cNvPr id="115716" name="Picture 4"/>
          <p:cNvPicPr>
            <a:picLocks noChangeAspect="1" noChangeArrowheads="1"/>
          </p:cNvPicPr>
          <p:nvPr/>
        </p:nvPicPr>
        <p:blipFill>
          <a:blip r:embed="rId2"/>
          <a:srcRect/>
          <a:stretch>
            <a:fillRect/>
          </a:stretch>
        </p:blipFill>
        <p:spPr bwMode="auto">
          <a:xfrm>
            <a:off x="6538913" y="1219200"/>
            <a:ext cx="2605087" cy="5181600"/>
          </a:xfrm>
          <a:prstGeom prst="rect">
            <a:avLst/>
          </a:prstGeom>
          <a:noFill/>
        </p:spPr>
      </p:pic>
      <p:sp>
        <p:nvSpPr>
          <p:cNvPr id="115717" name="Text Box 5"/>
          <p:cNvSpPr txBox="1">
            <a:spLocks noChangeArrowheads="1"/>
          </p:cNvSpPr>
          <p:nvPr/>
        </p:nvSpPr>
        <p:spPr bwMode="auto">
          <a:xfrm>
            <a:off x="6948488" y="6623050"/>
            <a:ext cx="1905000" cy="290513"/>
          </a:xfrm>
          <a:prstGeom prst="rect">
            <a:avLst/>
          </a:prstGeom>
          <a:noFill/>
          <a:ln w="9525">
            <a:noFill/>
            <a:miter lim="800000"/>
            <a:headEnd/>
            <a:tailEnd/>
          </a:ln>
        </p:spPr>
        <p:txBody>
          <a:bodyPr lIns="90000" tIns="46800" rIns="90000" bIns="46800">
            <a:spAutoFit/>
          </a:bodyPr>
          <a:lstStyle/>
          <a:p>
            <a:pPr algn="r">
              <a:lnSpc>
                <a:spcPct val="93000"/>
              </a:lnSpc>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FFFF"/>
                </a:solidFill>
                <a:latin typeface="Gill Sans MT" pitchFamily="34" charset="0"/>
              </a:rPr>
              <a:t>Page </a:t>
            </a:r>
            <a:fld id="{5350F0FD-098E-4014-AB6A-905769326228}" type="slidenum">
              <a:rPr lang="en-GB" sz="1400">
                <a:solidFill>
                  <a:srgbClr val="FFFFFF"/>
                </a:solidFill>
                <a:latin typeface="Gill Sans MT" pitchFamily="34" charset="0"/>
              </a:rPr>
              <a:pPr algn="r">
                <a:lnSpc>
                  <a:spcPct val="93000"/>
                </a:lnSpc>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‹nº›</a:t>
            </a:fld>
            <a:endParaRPr lang="en-GB" sz="1400">
              <a:solidFill>
                <a:srgbClr val="FFFFFF"/>
              </a:solidFill>
              <a:latin typeface="Gill Sans MT" pitchFamily="34" charset="0"/>
            </a:endParaRPr>
          </a:p>
        </p:txBody>
      </p:sp>
      <p:pic>
        <p:nvPicPr>
          <p:cNvPr id="115718" name="Picture 6"/>
          <p:cNvPicPr>
            <a:picLocks noChangeAspect="1" noChangeArrowheads="1"/>
          </p:cNvPicPr>
          <p:nvPr/>
        </p:nvPicPr>
        <p:blipFill>
          <a:blip r:embed="rId3"/>
          <a:srcRect/>
          <a:stretch>
            <a:fillRect/>
          </a:stretch>
        </p:blipFill>
        <p:spPr bwMode="auto">
          <a:xfrm>
            <a:off x="6264275" y="44450"/>
            <a:ext cx="2879725" cy="666750"/>
          </a:xfrm>
          <a:prstGeom prst="rect">
            <a:avLst/>
          </a:prstGeom>
          <a:noFill/>
        </p:spPr>
      </p:pic>
      <p:sp>
        <p:nvSpPr>
          <p:cNvPr id="115719" name="AutoShape 7"/>
          <p:cNvSpPr>
            <a:spLocks noChangeArrowheads="1"/>
          </p:cNvSpPr>
          <p:nvPr/>
        </p:nvSpPr>
        <p:spPr bwMode="auto">
          <a:xfrm>
            <a:off x="0" y="765175"/>
            <a:ext cx="1066800" cy="5903913"/>
          </a:xfrm>
          <a:prstGeom prst="roundRect">
            <a:avLst>
              <a:gd name="adj" fmla="val 148"/>
            </a:avLst>
          </a:prstGeom>
          <a:solidFill>
            <a:srgbClr val="CAD2DC"/>
          </a:solidFill>
          <a:ln w="9525">
            <a:noFill/>
            <a:round/>
            <a:headEnd/>
            <a:tailEnd/>
          </a:ln>
        </p:spPr>
        <p:txBody>
          <a:bodyPr wrap="none" anchor="ctr"/>
          <a:lstStyle/>
          <a:p>
            <a:endParaRPr lang="pt-BR"/>
          </a:p>
        </p:txBody>
      </p:sp>
      <p:grpSp>
        <p:nvGrpSpPr>
          <p:cNvPr id="115720" name="Group 8"/>
          <p:cNvGrpSpPr>
            <a:grpSpLocks/>
          </p:cNvGrpSpPr>
          <p:nvPr/>
        </p:nvGrpSpPr>
        <p:grpSpPr bwMode="auto">
          <a:xfrm>
            <a:off x="34925" y="39688"/>
            <a:ext cx="3979863" cy="584200"/>
            <a:chOff x="22" y="25"/>
            <a:chExt cx="2507" cy="368"/>
          </a:xfrm>
        </p:grpSpPr>
        <p:sp>
          <p:nvSpPr>
            <p:cNvPr id="115721" name="AutoShape 9"/>
            <p:cNvSpPr>
              <a:spLocks noChangeArrowheads="1"/>
            </p:cNvSpPr>
            <p:nvPr/>
          </p:nvSpPr>
          <p:spPr bwMode="auto">
            <a:xfrm>
              <a:off x="22" y="25"/>
              <a:ext cx="1494" cy="367"/>
            </a:xfrm>
            <a:prstGeom prst="roundRect">
              <a:avLst>
                <a:gd name="adj" fmla="val 273"/>
              </a:avLst>
            </a:prstGeom>
            <a:noFill/>
            <a:ln w="9525">
              <a:noFill/>
              <a:round/>
              <a:headEnd/>
              <a:tailEnd/>
            </a:ln>
          </p:spPr>
          <p:txBody>
            <a:bodyPr wrap="none" anchor="ctr"/>
            <a:lstStyle/>
            <a:p>
              <a:endParaRPr lang="pt-BR"/>
            </a:p>
          </p:txBody>
        </p:sp>
        <p:grpSp>
          <p:nvGrpSpPr>
            <p:cNvPr id="115722" name="Group 10"/>
            <p:cNvGrpSpPr>
              <a:grpSpLocks/>
            </p:cNvGrpSpPr>
            <p:nvPr/>
          </p:nvGrpSpPr>
          <p:grpSpPr bwMode="auto">
            <a:xfrm>
              <a:off x="22" y="25"/>
              <a:ext cx="2507" cy="368"/>
              <a:chOff x="22" y="25"/>
              <a:chExt cx="2507" cy="368"/>
            </a:xfrm>
          </p:grpSpPr>
          <p:sp>
            <p:nvSpPr>
              <p:cNvPr id="115723" name="AutoShape 11"/>
              <p:cNvSpPr>
                <a:spLocks noChangeArrowheads="1"/>
              </p:cNvSpPr>
              <p:nvPr/>
            </p:nvSpPr>
            <p:spPr bwMode="auto">
              <a:xfrm>
                <a:off x="22" y="25"/>
                <a:ext cx="1494" cy="367"/>
              </a:xfrm>
              <a:prstGeom prst="roundRect">
                <a:avLst>
                  <a:gd name="adj" fmla="val 273"/>
                </a:avLst>
              </a:prstGeom>
              <a:noFill/>
              <a:ln w="9525">
                <a:noFill/>
                <a:round/>
                <a:headEnd/>
                <a:tailEnd/>
              </a:ln>
            </p:spPr>
            <p:txBody>
              <a:bodyPr wrap="none" anchor="ctr"/>
              <a:lstStyle/>
              <a:p>
                <a:endParaRPr lang="pt-BR"/>
              </a:p>
            </p:txBody>
          </p:sp>
          <p:sp>
            <p:nvSpPr>
              <p:cNvPr id="115724" name="AutoShape 12"/>
              <p:cNvSpPr>
                <a:spLocks noChangeArrowheads="1"/>
              </p:cNvSpPr>
              <p:nvPr/>
            </p:nvSpPr>
            <p:spPr bwMode="auto">
              <a:xfrm>
                <a:off x="22" y="25"/>
                <a:ext cx="2507" cy="368"/>
              </a:xfrm>
              <a:prstGeom prst="roundRect">
                <a:avLst>
                  <a:gd name="adj" fmla="val 273"/>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rPr>
                  <a:t>Aalborg University</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FFFF"/>
                    </a:solidFill>
                  </a:rPr>
                  <a:t>Communication system for the AAUSAT-II</a:t>
                </a:r>
              </a:p>
            </p:txBody>
          </p:sp>
        </p:grpSp>
      </p:grpSp>
      <p:sp>
        <p:nvSpPr>
          <p:cNvPr id="115725" name="Rectangle 13"/>
          <p:cNvSpPr>
            <a:spLocks noGrp="1" noChangeArrowheads="1"/>
          </p:cNvSpPr>
          <p:nvPr>
            <p:ph type="ctrTitle"/>
          </p:nvPr>
        </p:nvSpPr>
        <p:spPr>
          <a:xfrm>
            <a:off x="1187450" y="2130425"/>
            <a:ext cx="7270750" cy="1470025"/>
          </a:xfrm>
        </p:spPr>
        <p:txBody>
          <a:bodyPr/>
          <a:lstStyle>
            <a:lvl1pPr algn="ctr">
              <a:defRPr/>
            </a:lvl1pPr>
          </a:lstStyle>
          <a:p>
            <a:r>
              <a:rPr lang="da-DK"/>
              <a:t>Click to edit Master title style</a:t>
            </a:r>
          </a:p>
        </p:txBody>
      </p:sp>
      <p:sp>
        <p:nvSpPr>
          <p:cNvPr id="115726" name="Rectangle 14"/>
          <p:cNvSpPr>
            <a:spLocks noGrp="1" noChangeArrowheads="1"/>
          </p:cNvSpPr>
          <p:nvPr>
            <p:ph type="subTitle" idx="1"/>
          </p:nvPr>
        </p:nvSpPr>
        <p:spPr>
          <a:xfrm>
            <a:off x="1627188" y="3886200"/>
            <a:ext cx="6400800" cy="1752600"/>
          </a:xfrm>
        </p:spPr>
        <p:txBody>
          <a:bodyPr/>
          <a:lstStyle>
            <a:lvl1pPr marL="0" indent="0" algn="ctr">
              <a:defRPr/>
            </a:lvl1pPr>
          </a:lstStyle>
          <a:p>
            <a:r>
              <a:rPr lang="da-DK"/>
              <a:t>Click to edit Master subtitle style</a:t>
            </a:r>
          </a:p>
        </p:txBody>
      </p:sp>
      <p:pic>
        <p:nvPicPr>
          <p:cNvPr id="115727" name="Picture 15"/>
          <p:cNvPicPr>
            <a:picLocks noChangeAspect="1" noChangeArrowheads="1"/>
          </p:cNvPicPr>
          <p:nvPr userDrawn="1"/>
        </p:nvPicPr>
        <p:blipFill>
          <a:blip r:embed="rId4"/>
          <a:srcRect/>
          <a:stretch>
            <a:fillRect/>
          </a:stretch>
        </p:blipFill>
        <p:spPr bwMode="auto">
          <a:xfrm>
            <a:off x="1060450" y="6700838"/>
            <a:ext cx="1279525" cy="112712"/>
          </a:xfrm>
          <a:prstGeom prst="rect">
            <a:avLst/>
          </a:prstGeom>
          <a:noFill/>
        </p:spPr>
      </p:pic>
      <p:pic>
        <p:nvPicPr>
          <p:cNvPr id="115728" name="Picture 16" descr="GGS"/>
          <p:cNvPicPr>
            <a:picLocks noChangeAspect="1" noChangeArrowheads="1"/>
          </p:cNvPicPr>
          <p:nvPr userDrawn="1"/>
        </p:nvPicPr>
        <p:blipFill>
          <a:blip r:embed="rId5"/>
          <a:srcRect/>
          <a:stretch>
            <a:fillRect/>
          </a:stretch>
        </p:blipFill>
        <p:spPr bwMode="auto">
          <a:xfrm>
            <a:off x="122238" y="1916113"/>
            <a:ext cx="777875" cy="1584325"/>
          </a:xfrm>
          <a:prstGeom prst="rect">
            <a:avLst/>
          </a:prstGeom>
          <a:noFill/>
        </p:spPr>
      </p:pic>
      <p:pic>
        <p:nvPicPr>
          <p:cNvPr id="115729" name="Picture 17" descr="Untitled-1"/>
          <p:cNvPicPr>
            <a:picLocks noChangeAspect="1" noChangeArrowheads="1"/>
          </p:cNvPicPr>
          <p:nvPr userDrawn="1"/>
        </p:nvPicPr>
        <p:blipFill>
          <a:blip r:embed="rId6"/>
          <a:srcRect/>
          <a:stretch>
            <a:fillRect/>
          </a:stretch>
        </p:blipFill>
        <p:spPr bwMode="auto">
          <a:xfrm>
            <a:off x="179388" y="981075"/>
            <a:ext cx="677862" cy="752475"/>
          </a:xfrm>
          <a:prstGeom prst="rect">
            <a:avLst/>
          </a:prstGeom>
          <a:noFill/>
        </p:spPr>
      </p:pic>
      <p:pic>
        <p:nvPicPr>
          <p:cNvPr id="115731" name="Picture 19" descr="AAUSATII"/>
          <p:cNvPicPr>
            <a:picLocks noChangeAspect="1" noChangeArrowheads="1"/>
          </p:cNvPicPr>
          <p:nvPr userDrawn="1"/>
        </p:nvPicPr>
        <p:blipFill>
          <a:blip r:embed="rId7" cstate="print"/>
          <a:srcRect/>
          <a:stretch>
            <a:fillRect/>
          </a:stretch>
        </p:blipFill>
        <p:spPr bwMode="auto">
          <a:xfrm>
            <a:off x="144463" y="3681413"/>
            <a:ext cx="755650" cy="755650"/>
          </a:xfrm>
          <a:prstGeom prst="rect">
            <a:avLst/>
          </a:prstGeom>
          <a:noFill/>
          <a:ln w="9525">
            <a:noFill/>
            <a:miter lim="800000"/>
            <a:headEnd/>
            <a:tailEnd/>
          </a:ln>
        </p:spPr>
      </p:pic>
      <p:sp>
        <p:nvSpPr>
          <p:cNvPr id="115732" name="Rectangle 20"/>
          <p:cNvSpPr>
            <a:spLocks noChangeArrowheads="1"/>
          </p:cNvSpPr>
          <p:nvPr userDrawn="1"/>
        </p:nvSpPr>
        <p:spPr bwMode="auto">
          <a:xfrm>
            <a:off x="107950" y="3621088"/>
            <a:ext cx="863600" cy="862012"/>
          </a:xfrm>
          <a:prstGeom prst="rect">
            <a:avLst/>
          </a:prstGeom>
          <a:noFill/>
          <a:ln w="12700" algn="ctr">
            <a:solidFill>
              <a:srgbClr val="FF0000"/>
            </a:solidFill>
            <a:miter lim="800000"/>
            <a:headEnd/>
            <a:tailEnd/>
          </a:ln>
          <a:effectLst/>
        </p:spPr>
        <p:txBody>
          <a:bodyPr wrap="none" anchor="ct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16725" y="798513"/>
            <a:ext cx="1865313" cy="52927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1219200" y="798513"/>
            <a:ext cx="5445125" cy="52927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2051050" y="1557338"/>
            <a:ext cx="32385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441950" y="1557338"/>
            <a:ext cx="3240088"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4695" name="AutoShape 7"/>
          <p:cNvSpPr>
            <a:spLocks noChangeArrowheads="1"/>
          </p:cNvSpPr>
          <p:nvPr userDrawn="1"/>
        </p:nvSpPr>
        <p:spPr bwMode="auto">
          <a:xfrm>
            <a:off x="0" y="765175"/>
            <a:ext cx="1066800" cy="5903913"/>
          </a:xfrm>
          <a:prstGeom prst="roundRect">
            <a:avLst>
              <a:gd name="adj" fmla="val 148"/>
            </a:avLst>
          </a:prstGeom>
          <a:solidFill>
            <a:srgbClr val="CAD2DC"/>
          </a:solidFill>
          <a:ln w="9525">
            <a:noFill/>
            <a:round/>
            <a:headEnd/>
            <a:tailEnd/>
          </a:ln>
        </p:spPr>
        <p:txBody>
          <a:bodyPr wrap="none" anchor="ctr"/>
          <a:lstStyle/>
          <a:p>
            <a:endParaRPr lang="pt-BR"/>
          </a:p>
        </p:txBody>
      </p:sp>
      <p:sp>
        <p:nvSpPr>
          <p:cNvPr id="114710" name="Rectangle 22"/>
          <p:cNvSpPr>
            <a:spLocks noChangeArrowheads="1"/>
          </p:cNvSpPr>
          <p:nvPr userDrawn="1"/>
        </p:nvSpPr>
        <p:spPr bwMode="auto">
          <a:xfrm>
            <a:off x="107950" y="908050"/>
            <a:ext cx="863600" cy="862013"/>
          </a:xfrm>
          <a:prstGeom prst="rect">
            <a:avLst/>
          </a:prstGeom>
          <a:solidFill>
            <a:schemeClr val="bg1"/>
          </a:solidFill>
          <a:ln w="12700" algn="ctr">
            <a:solidFill>
              <a:srgbClr val="4B677A"/>
            </a:solidFill>
            <a:miter lim="800000"/>
            <a:headEnd/>
            <a:tailEnd/>
          </a:ln>
          <a:effectLst/>
        </p:spPr>
        <p:txBody>
          <a:bodyPr wrap="none" anchor="ctr"/>
          <a:lstStyle/>
          <a:p>
            <a:endParaRPr lang="pt-BR"/>
          </a:p>
        </p:txBody>
      </p:sp>
      <p:sp>
        <p:nvSpPr>
          <p:cNvPr id="114711" name="Rectangle 23"/>
          <p:cNvSpPr>
            <a:spLocks noChangeArrowheads="1"/>
          </p:cNvSpPr>
          <p:nvPr userDrawn="1"/>
        </p:nvSpPr>
        <p:spPr bwMode="auto">
          <a:xfrm>
            <a:off x="107950" y="1844675"/>
            <a:ext cx="863600" cy="1655763"/>
          </a:xfrm>
          <a:prstGeom prst="rect">
            <a:avLst/>
          </a:prstGeom>
          <a:solidFill>
            <a:schemeClr val="bg1"/>
          </a:solidFill>
          <a:ln w="12700" algn="ctr">
            <a:solidFill>
              <a:srgbClr val="4B677A"/>
            </a:solidFill>
            <a:miter lim="800000"/>
            <a:headEnd/>
            <a:tailEnd/>
          </a:ln>
          <a:effectLst/>
        </p:spPr>
        <p:txBody>
          <a:bodyPr wrap="none" anchor="ctr"/>
          <a:lstStyle/>
          <a:p>
            <a:endParaRPr lang="pt-BR"/>
          </a:p>
        </p:txBody>
      </p:sp>
      <p:sp>
        <p:nvSpPr>
          <p:cNvPr id="114708" name="Rectangle 20"/>
          <p:cNvSpPr>
            <a:spLocks noChangeArrowheads="1"/>
          </p:cNvSpPr>
          <p:nvPr userDrawn="1"/>
        </p:nvSpPr>
        <p:spPr bwMode="auto">
          <a:xfrm>
            <a:off x="107950" y="3621088"/>
            <a:ext cx="863600" cy="862012"/>
          </a:xfrm>
          <a:prstGeom prst="rect">
            <a:avLst/>
          </a:prstGeom>
          <a:solidFill>
            <a:schemeClr val="bg1"/>
          </a:solidFill>
          <a:ln w="12700" algn="ctr">
            <a:solidFill>
              <a:srgbClr val="FF0000"/>
            </a:solidFill>
            <a:miter lim="800000"/>
            <a:headEnd/>
            <a:tailEnd/>
          </a:ln>
          <a:effectLst/>
        </p:spPr>
        <p:txBody>
          <a:bodyPr wrap="none" anchor="ctr"/>
          <a:lstStyle/>
          <a:p>
            <a:endParaRPr lang="pt-BR"/>
          </a:p>
        </p:txBody>
      </p:sp>
      <p:sp>
        <p:nvSpPr>
          <p:cNvPr id="114690" name="AutoShape 2"/>
          <p:cNvSpPr>
            <a:spLocks noChangeArrowheads="1"/>
          </p:cNvSpPr>
          <p:nvPr/>
        </p:nvSpPr>
        <p:spPr bwMode="auto">
          <a:xfrm>
            <a:off x="0" y="6669088"/>
            <a:ext cx="9144000" cy="188912"/>
          </a:xfrm>
          <a:prstGeom prst="roundRect">
            <a:avLst>
              <a:gd name="adj" fmla="val 847"/>
            </a:avLst>
          </a:prstGeom>
          <a:solidFill>
            <a:srgbClr val="546F8F"/>
          </a:solidFill>
          <a:ln w="9525">
            <a:noFill/>
            <a:round/>
            <a:headEnd/>
            <a:tailEnd/>
          </a:ln>
        </p:spPr>
        <p:txBody>
          <a:bodyPr wrap="none" anchor="ctr"/>
          <a:lstStyle/>
          <a:p>
            <a:endParaRPr lang="pt-BR"/>
          </a:p>
        </p:txBody>
      </p:sp>
      <p:sp>
        <p:nvSpPr>
          <p:cNvPr id="114691" name="AutoShape 3"/>
          <p:cNvSpPr>
            <a:spLocks noChangeArrowheads="1"/>
          </p:cNvSpPr>
          <p:nvPr/>
        </p:nvSpPr>
        <p:spPr bwMode="auto">
          <a:xfrm>
            <a:off x="0" y="0"/>
            <a:ext cx="9144000" cy="765175"/>
          </a:xfrm>
          <a:prstGeom prst="roundRect">
            <a:avLst>
              <a:gd name="adj" fmla="val 204"/>
            </a:avLst>
          </a:prstGeom>
          <a:solidFill>
            <a:srgbClr val="546F8F"/>
          </a:solidFill>
          <a:ln w="9525">
            <a:noFill/>
            <a:round/>
            <a:headEnd/>
            <a:tailEnd/>
          </a:ln>
        </p:spPr>
        <p:txBody>
          <a:bodyPr wrap="none" anchor="ctr"/>
          <a:lstStyle/>
          <a:p>
            <a:endParaRPr lang="pt-BR"/>
          </a:p>
        </p:txBody>
      </p:sp>
      <p:pic>
        <p:nvPicPr>
          <p:cNvPr id="114692" name="Picture 4"/>
          <p:cNvPicPr>
            <a:picLocks noChangeAspect="1" noChangeArrowheads="1"/>
          </p:cNvPicPr>
          <p:nvPr/>
        </p:nvPicPr>
        <p:blipFill>
          <a:blip r:embed="rId13"/>
          <a:srcRect/>
          <a:stretch>
            <a:fillRect/>
          </a:stretch>
        </p:blipFill>
        <p:spPr bwMode="auto">
          <a:xfrm>
            <a:off x="6538913" y="1219200"/>
            <a:ext cx="2605087" cy="5181600"/>
          </a:xfrm>
          <a:prstGeom prst="rect">
            <a:avLst/>
          </a:prstGeom>
          <a:noFill/>
        </p:spPr>
      </p:pic>
      <p:sp>
        <p:nvSpPr>
          <p:cNvPr id="114693" name="Text Box 5"/>
          <p:cNvSpPr txBox="1">
            <a:spLocks noChangeArrowheads="1"/>
          </p:cNvSpPr>
          <p:nvPr/>
        </p:nvSpPr>
        <p:spPr bwMode="auto">
          <a:xfrm>
            <a:off x="6946900" y="6623050"/>
            <a:ext cx="1905000" cy="290513"/>
          </a:xfrm>
          <a:prstGeom prst="rect">
            <a:avLst/>
          </a:prstGeom>
          <a:noFill/>
          <a:ln w="9525">
            <a:noFill/>
            <a:miter lim="800000"/>
            <a:headEnd/>
            <a:tailEnd/>
          </a:ln>
        </p:spPr>
        <p:txBody>
          <a:bodyPr lIns="90000" tIns="46800" rIns="90000" bIns="46800">
            <a:spAutoFit/>
          </a:bodyPr>
          <a:lstStyle/>
          <a:p>
            <a:pPr algn="r">
              <a:lnSpc>
                <a:spcPct val="93000"/>
              </a:lnSpc>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FFFF"/>
                </a:solidFill>
                <a:latin typeface="Gill Sans MT" pitchFamily="34" charset="0"/>
              </a:rPr>
              <a:t>Page </a:t>
            </a:r>
            <a:fld id="{85BEBE57-7CF9-4E64-823F-B91E379B9B48}" type="slidenum">
              <a:rPr lang="en-GB" sz="1400">
                <a:solidFill>
                  <a:srgbClr val="FFFFFF"/>
                </a:solidFill>
                <a:latin typeface="Gill Sans MT" pitchFamily="34" charset="0"/>
              </a:rPr>
              <a:pPr algn="r">
                <a:lnSpc>
                  <a:spcPct val="93000"/>
                </a:lnSpc>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‹nº›</a:t>
            </a:fld>
            <a:endParaRPr lang="en-GB" sz="1400">
              <a:solidFill>
                <a:srgbClr val="FFFFFF"/>
              </a:solidFill>
              <a:latin typeface="Gill Sans MT" pitchFamily="34" charset="0"/>
            </a:endParaRPr>
          </a:p>
        </p:txBody>
      </p:sp>
      <p:pic>
        <p:nvPicPr>
          <p:cNvPr id="114694" name="Picture 6"/>
          <p:cNvPicPr>
            <a:picLocks noChangeAspect="1" noChangeArrowheads="1"/>
          </p:cNvPicPr>
          <p:nvPr/>
        </p:nvPicPr>
        <p:blipFill>
          <a:blip r:embed="rId14"/>
          <a:srcRect/>
          <a:stretch>
            <a:fillRect/>
          </a:stretch>
        </p:blipFill>
        <p:spPr bwMode="auto">
          <a:xfrm>
            <a:off x="6264275" y="44450"/>
            <a:ext cx="2879725" cy="666750"/>
          </a:xfrm>
          <a:prstGeom prst="rect">
            <a:avLst/>
          </a:prstGeom>
          <a:noFill/>
        </p:spPr>
      </p:pic>
      <p:grpSp>
        <p:nvGrpSpPr>
          <p:cNvPr id="114696" name="Group 8"/>
          <p:cNvGrpSpPr>
            <a:grpSpLocks/>
          </p:cNvGrpSpPr>
          <p:nvPr/>
        </p:nvGrpSpPr>
        <p:grpSpPr bwMode="auto">
          <a:xfrm>
            <a:off x="34925" y="39688"/>
            <a:ext cx="3979863" cy="582612"/>
            <a:chOff x="22" y="25"/>
            <a:chExt cx="2507" cy="367"/>
          </a:xfrm>
        </p:grpSpPr>
        <p:sp>
          <p:nvSpPr>
            <p:cNvPr id="114697" name="AutoShape 9"/>
            <p:cNvSpPr>
              <a:spLocks noChangeArrowheads="1"/>
            </p:cNvSpPr>
            <p:nvPr/>
          </p:nvSpPr>
          <p:spPr bwMode="auto">
            <a:xfrm>
              <a:off x="22" y="25"/>
              <a:ext cx="1494" cy="367"/>
            </a:xfrm>
            <a:prstGeom prst="roundRect">
              <a:avLst>
                <a:gd name="adj" fmla="val 273"/>
              </a:avLst>
            </a:prstGeom>
            <a:noFill/>
            <a:ln w="9525">
              <a:noFill/>
              <a:round/>
              <a:headEnd/>
              <a:tailEnd/>
            </a:ln>
          </p:spPr>
          <p:txBody>
            <a:bodyPr wrap="none" anchor="ctr"/>
            <a:lstStyle/>
            <a:p>
              <a:endParaRPr lang="pt-BR"/>
            </a:p>
          </p:txBody>
        </p:sp>
        <p:grpSp>
          <p:nvGrpSpPr>
            <p:cNvPr id="114698" name="Group 10"/>
            <p:cNvGrpSpPr>
              <a:grpSpLocks/>
            </p:cNvGrpSpPr>
            <p:nvPr/>
          </p:nvGrpSpPr>
          <p:grpSpPr bwMode="auto">
            <a:xfrm>
              <a:off x="22" y="25"/>
              <a:ext cx="2507" cy="367"/>
              <a:chOff x="22" y="25"/>
              <a:chExt cx="2507" cy="367"/>
            </a:xfrm>
          </p:grpSpPr>
          <p:sp>
            <p:nvSpPr>
              <p:cNvPr id="114699" name="AutoShape 11"/>
              <p:cNvSpPr>
                <a:spLocks noChangeArrowheads="1"/>
              </p:cNvSpPr>
              <p:nvPr/>
            </p:nvSpPr>
            <p:spPr bwMode="auto">
              <a:xfrm>
                <a:off x="22" y="25"/>
                <a:ext cx="1494" cy="367"/>
              </a:xfrm>
              <a:prstGeom prst="roundRect">
                <a:avLst>
                  <a:gd name="adj" fmla="val 273"/>
                </a:avLst>
              </a:prstGeom>
              <a:noFill/>
              <a:ln w="9525">
                <a:noFill/>
                <a:round/>
                <a:headEnd/>
                <a:tailEnd/>
              </a:ln>
            </p:spPr>
            <p:txBody>
              <a:bodyPr wrap="none" anchor="ctr"/>
              <a:lstStyle/>
              <a:p>
                <a:endParaRPr lang="pt-BR"/>
              </a:p>
            </p:txBody>
          </p:sp>
          <p:sp>
            <p:nvSpPr>
              <p:cNvPr id="114700" name="AutoShape 12"/>
              <p:cNvSpPr>
                <a:spLocks noChangeArrowheads="1"/>
              </p:cNvSpPr>
              <p:nvPr/>
            </p:nvSpPr>
            <p:spPr bwMode="auto">
              <a:xfrm>
                <a:off x="22" y="25"/>
                <a:ext cx="2507" cy="357"/>
              </a:xfrm>
              <a:prstGeom prst="roundRect">
                <a:avLst>
                  <a:gd name="adj" fmla="val 273"/>
                </a:avLst>
              </a:prstGeom>
              <a:noFill/>
              <a:ln w="9525">
                <a:noFill/>
                <a:round/>
                <a:headEnd/>
                <a:tailEnd/>
              </a:ln>
            </p:spPr>
            <p:txBody>
              <a:bodyPr wrap="none" lIns="90000" tIns="46800" rIns="90000" bIns="46800">
                <a:spAutoFit/>
              </a:bodyPr>
              <a:lstStyle/>
              <a:p>
                <a:pPr>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FFFF"/>
                    </a:solidFill>
                  </a:rPr>
                  <a:t>Aalborg University</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FFFF"/>
                    </a:solidFill>
                  </a:rPr>
                  <a:t>Communication system for the AAUSAT-II</a:t>
                </a:r>
              </a:p>
            </p:txBody>
          </p:sp>
        </p:grpSp>
      </p:grpSp>
      <p:sp>
        <p:nvSpPr>
          <p:cNvPr id="114701" name="Rectangle 13"/>
          <p:cNvSpPr>
            <a:spLocks noGrp="1" noChangeArrowheads="1"/>
          </p:cNvSpPr>
          <p:nvPr>
            <p:ph type="title"/>
          </p:nvPr>
        </p:nvSpPr>
        <p:spPr bwMode="auto">
          <a:xfrm>
            <a:off x="1219200" y="798513"/>
            <a:ext cx="7462838" cy="68103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14702" name="Rectangle 14"/>
          <p:cNvSpPr>
            <a:spLocks noGrp="1" noChangeArrowheads="1"/>
          </p:cNvSpPr>
          <p:nvPr>
            <p:ph type="body" idx="1"/>
          </p:nvPr>
        </p:nvSpPr>
        <p:spPr bwMode="auto">
          <a:xfrm>
            <a:off x="2051050" y="1557338"/>
            <a:ext cx="6630988" cy="4533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14703" name="Picture 15"/>
          <p:cNvPicPr>
            <a:picLocks noChangeAspect="1" noChangeArrowheads="1"/>
          </p:cNvPicPr>
          <p:nvPr userDrawn="1"/>
        </p:nvPicPr>
        <p:blipFill>
          <a:blip r:embed="rId15"/>
          <a:srcRect/>
          <a:stretch>
            <a:fillRect/>
          </a:stretch>
        </p:blipFill>
        <p:spPr bwMode="auto">
          <a:xfrm>
            <a:off x="1060450" y="6700838"/>
            <a:ext cx="1279525" cy="112712"/>
          </a:xfrm>
          <a:prstGeom prst="rect">
            <a:avLst/>
          </a:prstGeom>
          <a:noFill/>
        </p:spPr>
      </p:pic>
      <p:pic>
        <p:nvPicPr>
          <p:cNvPr id="114704" name="Picture 16" descr="GGS"/>
          <p:cNvPicPr>
            <a:picLocks noChangeAspect="1" noChangeArrowheads="1"/>
          </p:cNvPicPr>
          <p:nvPr userDrawn="1"/>
        </p:nvPicPr>
        <p:blipFill>
          <a:blip r:embed="rId16"/>
          <a:srcRect/>
          <a:stretch>
            <a:fillRect/>
          </a:stretch>
        </p:blipFill>
        <p:spPr bwMode="auto">
          <a:xfrm>
            <a:off x="122238" y="1916113"/>
            <a:ext cx="777875" cy="1584325"/>
          </a:xfrm>
          <a:prstGeom prst="rect">
            <a:avLst/>
          </a:prstGeom>
          <a:noFill/>
        </p:spPr>
      </p:pic>
      <p:pic>
        <p:nvPicPr>
          <p:cNvPr id="114705" name="Picture 17" descr="Untitled-1"/>
          <p:cNvPicPr>
            <a:picLocks noChangeAspect="1" noChangeArrowheads="1"/>
          </p:cNvPicPr>
          <p:nvPr userDrawn="1"/>
        </p:nvPicPr>
        <p:blipFill>
          <a:blip r:embed="rId17"/>
          <a:srcRect/>
          <a:stretch>
            <a:fillRect/>
          </a:stretch>
        </p:blipFill>
        <p:spPr bwMode="auto">
          <a:xfrm>
            <a:off x="179388" y="981075"/>
            <a:ext cx="677862" cy="752475"/>
          </a:xfrm>
          <a:prstGeom prst="rect">
            <a:avLst/>
          </a:prstGeom>
          <a:noFill/>
        </p:spPr>
      </p:pic>
      <p:pic>
        <p:nvPicPr>
          <p:cNvPr id="114707" name="Picture 19" descr="AAUSATII"/>
          <p:cNvPicPr>
            <a:picLocks noChangeAspect="1" noChangeArrowheads="1"/>
          </p:cNvPicPr>
          <p:nvPr userDrawn="1"/>
        </p:nvPicPr>
        <p:blipFill>
          <a:blip r:embed="rId18" cstate="print"/>
          <a:srcRect/>
          <a:stretch>
            <a:fillRect/>
          </a:stretch>
        </p:blipFill>
        <p:spPr bwMode="auto">
          <a:xfrm>
            <a:off x="144463" y="3681413"/>
            <a:ext cx="755650" cy="755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449263" rtl="0" fontAlgn="base">
        <a:spcBef>
          <a:spcPct val="0"/>
        </a:spcBef>
        <a:spcAft>
          <a:spcPct val="0"/>
        </a:spcAft>
        <a:buClr>
          <a:srgbClr val="4B677A"/>
        </a:buClr>
        <a:buSzPct val="100000"/>
        <a:buFont typeface="Gill Sans MT" pitchFamily="34" charset="0"/>
        <a:defRPr sz="4400">
          <a:solidFill>
            <a:srgbClr val="000000"/>
          </a:solidFill>
          <a:latin typeface="+mj-lt"/>
          <a:ea typeface="+mj-ea"/>
          <a:cs typeface="+mj-cs"/>
        </a:defRPr>
      </a:lvl1pPr>
      <a:lvl2pPr algn="l" defTabSz="449263" rtl="0" fontAlgn="base">
        <a:spcBef>
          <a:spcPct val="0"/>
        </a:spcBef>
        <a:spcAft>
          <a:spcPct val="0"/>
        </a:spcAft>
        <a:buClr>
          <a:srgbClr val="4B677A"/>
        </a:buClr>
        <a:buSzPct val="100000"/>
        <a:buFont typeface="Gill Sans MT" pitchFamily="34" charset="0"/>
        <a:defRPr sz="4400">
          <a:solidFill>
            <a:srgbClr val="000000"/>
          </a:solidFill>
          <a:latin typeface="Trebuchet MS" pitchFamily="34" charset="0"/>
          <a:ea typeface="Lucida Sans Unicode" pitchFamily="34" charset="0"/>
          <a:cs typeface="Lucida Sans Unicode" pitchFamily="34" charset="0"/>
        </a:defRPr>
      </a:lvl2pPr>
      <a:lvl3pPr algn="l" defTabSz="449263" rtl="0" fontAlgn="base">
        <a:spcBef>
          <a:spcPct val="0"/>
        </a:spcBef>
        <a:spcAft>
          <a:spcPct val="0"/>
        </a:spcAft>
        <a:buClr>
          <a:srgbClr val="4B677A"/>
        </a:buClr>
        <a:buSzPct val="100000"/>
        <a:buFont typeface="Gill Sans MT" pitchFamily="34" charset="0"/>
        <a:defRPr sz="4400">
          <a:solidFill>
            <a:srgbClr val="000000"/>
          </a:solidFill>
          <a:latin typeface="Trebuchet MS" pitchFamily="34" charset="0"/>
          <a:ea typeface="Lucida Sans Unicode" pitchFamily="34" charset="0"/>
          <a:cs typeface="Lucida Sans Unicode" pitchFamily="34" charset="0"/>
        </a:defRPr>
      </a:lvl3pPr>
      <a:lvl4pPr algn="l" defTabSz="449263" rtl="0" fontAlgn="base">
        <a:spcBef>
          <a:spcPct val="0"/>
        </a:spcBef>
        <a:spcAft>
          <a:spcPct val="0"/>
        </a:spcAft>
        <a:buClr>
          <a:srgbClr val="4B677A"/>
        </a:buClr>
        <a:buSzPct val="100000"/>
        <a:buFont typeface="Gill Sans MT" pitchFamily="34" charset="0"/>
        <a:defRPr sz="4400">
          <a:solidFill>
            <a:srgbClr val="000000"/>
          </a:solidFill>
          <a:latin typeface="Trebuchet MS" pitchFamily="34" charset="0"/>
          <a:ea typeface="Lucida Sans Unicode" pitchFamily="34" charset="0"/>
          <a:cs typeface="Lucida Sans Unicode" pitchFamily="34" charset="0"/>
        </a:defRPr>
      </a:lvl4pPr>
      <a:lvl5pPr algn="l" defTabSz="449263" rtl="0" fontAlgn="base">
        <a:spcBef>
          <a:spcPct val="0"/>
        </a:spcBef>
        <a:spcAft>
          <a:spcPct val="0"/>
        </a:spcAft>
        <a:buClr>
          <a:srgbClr val="4B677A"/>
        </a:buClr>
        <a:buSzPct val="100000"/>
        <a:buFont typeface="Gill Sans MT" pitchFamily="34" charset="0"/>
        <a:defRPr sz="4400">
          <a:solidFill>
            <a:srgbClr val="000000"/>
          </a:solidFill>
          <a:latin typeface="Trebuchet MS" pitchFamily="34" charset="0"/>
          <a:ea typeface="Lucida Sans Unicode" pitchFamily="34" charset="0"/>
          <a:cs typeface="Lucida Sans Unicode" pitchFamily="34" charset="0"/>
        </a:defRPr>
      </a:lvl5pPr>
      <a:lvl6pPr marL="457200" algn="l" defTabSz="449263" rtl="0" fontAlgn="base">
        <a:spcBef>
          <a:spcPct val="0"/>
        </a:spcBef>
        <a:spcAft>
          <a:spcPct val="0"/>
        </a:spcAft>
        <a:buClr>
          <a:srgbClr val="4B677A"/>
        </a:buClr>
        <a:buSzPct val="100000"/>
        <a:buFont typeface="Gill Sans MT" pitchFamily="34" charset="0"/>
        <a:defRPr sz="4400">
          <a:solidFill>
            <a:srgbClr val="000000"/>
          </a:solidFill>
          <a:latin typeface="Trebuchet MS" pitchFamily="34" charset="0"/>
          <a:ea typeface="Lucida Sans Unicode" pitchFamily="34" charset="0"/>
          <a:cs typeface="Lucida Sans Unicode" pitchFamily="34" charset="0"/>
        </a:defRPr>
      </a:lvl6pPr>
      <a:lvl7pPr marL="914400" algn="l" defTabSz="449263" rtl="0" fontAlgn="base">
        <a:spcBef>
          <a:spcPct val="0"/>
        </a:spcBef>
        <a:spcAft>
          <a:spcPct val="0"/>
        </a:spcAft>
        <a:buClr>
          <a:srgbClr val="4B677A"/>
        </a:buClr>
        <a:buSzPct val="100000"/>
        <a:buFont typeface="Gill Sans MT" pitchFamily="34" charset="0"/>
        <a:defRPr sz="4400">
          <a:solidFill>
            <a:srgbClr val="000000"/>
          </a:solidFill>
          <a:latin typeface="Trebuchet MS" pitchFamily="34" charset="0"/>
          <a:ea typeface="Lucida Sans Unicode" pitchFamily="34" charset="0"/>
          <a:cs typeface="Lucida Sans Unicode" pitchFamily="34" charset="0"/>
        </a:defRPr>
      </a:lvl7pPr>
      <a:lvl8pPr marL="1371600" algn="l" defTabSz="449263" rtl="0" fontAlgn="base">
        <a:spcBef>
          <a:spcPct val="0"/>
        </a:spcBef>
        <a:spcAft>
          <a:spcPct val="0"/>
        </a:spcAft>
        <a:buClr>
          <a:srgbClr val="4B677A"/>
        </a:buClr>
        <a:buSzPct val="100000"/>
        <a:buFont typeface="Gill Sans MT" pitchFamily="34" charset="0"/>
        <a:defRPr sz="4400">
          <a:solidFill>
            <a:srgbClr val="000000"/>
          </a:solidFill>
          <a:latin typeface="Trebuchet MS" pitchFamily="34" charset="0"/>
          <a:ea typeface="Lucida Sans Unicode" pitchFamily="34" charset="0"/>
          <a:cs typeface="Lucida Sans Unicode" pitchFamily="34" charset="0"/>
        </a:defRPr>
      </a:lvl8pPr>
      <a:lvl9pPr marL="1828800" algn="l" defTabSz="449263" rtl="0" fontAlgn="base">
        <a:spcBef>
          <a:spcPct val="0"/>
        </a:spcBef>
        <a:spcAft>
          <a:spcPct val="0"/>
        </a:spcAft>
        <a:buClr>
          <a:srgbClr val="4B677A"/>
        </a:buClr>
        <a:buSzPct val="100000"/>
        <a:buFont typeface="Gill Sans MT" pitchFamily="34" charset="0"/>
        <a:defRPr sz="4400">
          <a:solidFill>
            <a:srgbClr val="000000"/>
          </a:solidFill>
          <a:latin typeface="Trebuchet MS" pitchFamily="34" charset="0"/>
          <a:ea typeface="Lucida Sans Unicode" pitchFamily="34" charset="0"/>
          <a:cs typeface="Lucida Sans Unicode" pitchFamily="34" charset="0"/>
        </a:defRPr>
      </a:lvl9pPr>
    </p:titleStyle>
    <p:bodyStyle>
      <a:lvl1pPr marL="4763" indent="-4763" algn="l" defTabSz="449263" rtl="0" fontAlgn="base">
        <a:spcBef>
          <a:spcPct val="0"/>
        </a:spcBef>
        <a:spcAft>
          <a:spcPct val="0"/>
        </a:spcAft>
        <a:buClr>
          <a:srgbClr val="4B677A"/>
        </a:buClr>
        <a:buSzPct val="100000"/>
        <a:buFont typeface="Gill Sans MT" pitchFamily="34" charset="0"/>
        <a:defRPr sz="2400">
          <a:solidFill>
            <a:srgbClr val="4B677A"/>
          </a:solidFill>
          <a:latin typeface="+mn-lt"/>
          <a:ea typeface="+mn-ea"/>
          <a:cs typeface="+mn-cs"/>
        </a:defRPr>
      </a:lvl1pPr>
      <a:lvl2pPr marL="547688" indent="-280988" algn="l" defTabSz="449263" rtl="0" fontAlgn="base">
        <a:spcBef>
          <a:spcPts val="450"/>
        </a:spcBef>
        <a:spcAft>
          <a:spcPct val="0"/>
        </a:spcAft>
        <a:buClr>
          <a:srgbClr val="4B677A"/>
        </a:buClr>
        <a:buSzPct val="100000"/>
        <a:buFont typeface="Gill Sans MT" pitchFamily="34" charset="0"/>
        <a:buChar char="•"/>
        <a:defRPr sz="2400">
          <a:solidFill>
            <a:srgbClr val="4B677A"/>
          </a:solidFill>
          <a:latin typeface="+mn-lt"/>
          <a:cs typeface="+mn-cs"/>
        </a:defRPr>
      </a:lvl2pPr>
      <a:lvl3pPr marL="993775" indent="-228600" algn="l" defTabSz="449263" rtl="0" fontAlgn="base">
        <a:spcBef>
          <a:spcPts val="450"/>
        </a:spcBef>
        <a:spcAft>
          <a:spcPct val="0"/>
        </a:spcAft>
        <a:buClr>
          <a:srgbClr val="4B677A"/>
        </a:buClr>
        <a:buSzPct val="100000"/>
        <a:buFont typeface="Gill Sans MT" pitchFamily="34" charset="0"/>
        <a:buChar char="•"/>
        <a:defRPr sz="2400">
          <a:solidFill>
            <a:srgbClr val="4B677A"/>
          </a:solidFill>
          <a:latin typeface="+mn-lt"/>
          <a:cs typeface="+mn-cs"/>
        </a:defRPr>
      </a:lvl3pPr>
      <a:lvl4pPr marL="1438275" indent="-228600" algn="l" defTabSz="449263" rtl="0" fontAlgn="base">
        <a:spcBef>
          <a:spcPts val="450"/>
        </a:spcBef>
        <a:spcAft>
          <a:spcPct val="0"/>
        </a:spcAft>
        <a:buClr>
          <a:srgbClr val="4B677A"/>
        </a:buClr>
        <a:buSzPct val="100000"/>
        <a:buFont typeface="Gill Sans MT" pitchFamily="34" charset="0"/>
        <a:buChar char="•"/>
        <a:defRPr sz="2400">
          <a:solidFill>
            <a:srgbClr val="4B677A"/>
          </a:solidFill>
          <a:latin typeface="+mn-lt"/>
          <a:cs typeface="+mn-cs"/>
        </a:defRPr>
      </a:lvl4pPr>
      <a:lvl5pPr marL="1882775" indent="-228600" algn="l" defTabSz="449263" rtl="0" fontAlgn="base">
        <a:spcBef>
          <a:spcPts val="450"/>
        </a:spcBef>
        <a:spcAft>
          <a:spcPct val="0"/>
        </a:spcAft>
        <a:buClr>
          <a:srgbClr val="4B677A"/>
        </a:buClr>
        <a:buSzPct val="100000"/>
        <a:buFont typeface="Gill Sans MT" pitchFamily="34" charset="0"/>
        <a:buChar char="•"/>
        <a:defRPr sz="2400">
          <a:solidFill>
            <a:srgbClr val="4B677A"/>
          </a:solidFill>
          <a:latin typeface="+mn-lt"/>
          <a:cs typeface="+mn-cs"/>
        </a:defRPr>
      </a:lvl5pPr>
      <a:lvl6pPr marL="2339975" indent="-228600" algn="l" defTabSz="449263" rtl="0" fontAlgn="base">
        <a:spcBef>
          <a:spcPts val="450"/>
        </a:spcBef>
        <a:spcAft>
          <a:spcPct val="0"/>
        </a:spcAft>
        <a:buClr>
          <a:srgbClr val="4B677A"/>
        </a:buClr>
        <a:buSzPct val="100000"/>
        <a:buFont typeface="Gill Sans MT" pitchFamily="34" charset="0"/>
        <a:buChar char="•"/>
        <a:defRPr sz="2400">
          <a:solidFill>
            <a:srgbClr val="4B677A"/>
          </a:solidFill>
          <a:latin typeface="+mn-lt"/>
          <a:cs typeface="+mn-cs"/>
        </a:defRPr>
      </a:lvl6pPr>
      <a:lvl7pPr marL="2797175" indent="-228600" algn="l" defTabSz="449263" rtl="0" fontAlgn="base">
        <a:spcBef>
          <a:spcPts val="450"/>
        </a:spcBef>
        <a:spcAft>
          <a:spcPct val="0"/>
        </a:spcAft>
        <a:buClr>
          <a:srgbClr val="4B677A"/>
        </a:buClr>
        <a:buSzPct val="100000"/>
        <a:buFont typeface="Gill Sans MT" pitchFamily="34" charset="0"/>
        <a:buChar char="•"/>
        <a:defRPr sz="2400">
          <a:solidFill>
            <a:srgbClr val="4B677A"/>
          </a:solidFill>
          <a:latin typeface="+mn-lt"/>
          <a:cs typeface="+mn-cs"/>
        </a:defRPr>
      </a:lvl7pPr>
      <a:lvl8pPr marL="3254375" indent="-228600" algn="l" defTabSz="449263" rtl="0" fontAlgn="base">
        <a:spcBef>
          <a:spcPts val="450"/>
        </a:spcBef>
        <a:spcAft>
          <a:spcPct val="0"/>
        </a:spcAft>
        <a:buClr>
          <a:srgbClr val="4B677A"/>
        </a:buClr>
        <a:buSzPct val="100000"/>
        <a:buFont typeface="Gill Sans MT" pitchFamily="34" charset="0"/>
        <a:buChar char="•"/>
        <a:defRPr sz="2400">
          <a:solidFill>
            <a:srgbClr val="4B677A"/>
          </a:solidFill>
          <a:latin typeface="+mn-lt"/>
          <a:cs typeface="+mn-cs"/>
        </a:defRPr>
      </a:lvl8pPr>
      <a:lvl9pPr marL="3711575" indent="-228600" algn="l" defTabSz="449263" rtl="0" fontAlgn="base">
        <a:spcBef>
          <a:spcPts val="450"/>
        </a:spcBef>
        <a:spcAft>
          <a:spcPct val="0"/>
        </a:spcAft>
        <a:buClr>
          <a:srgbClr val="4B677A"/>
        </a:buClr>
        <a:buSzPct val="100000"/>
        <a:buFont typeface="Gill Sans MT" pitchFamily="34" charset="0"/>
        <a:buChar char="•"/>
        <a:defRPr sz="2400">
          <a:solidFill>
            <a:srgbClr val="4B677A"/>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kkso02@space.aau.d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47813" y="1335088"/>
            <a:ext cx="7272337" cy="654050"/>
          </a:xfrm>
        </p:spPr>
        <p:txBody>
          <a:bodyPr/>
          <a:lstStyle/>
          <a:p>
            <a:r>
              <a:rPr lang="en-US" sz="4800"/>
              <a:t>Communication System</a:t>
            </a:r>
            <a:br>
              <a:rPr lang="en-US" sz="4800"/>
            </a:br>
            <a:r>
              <a:rPr lang="en-US" sz="4800"/>
              <a:t>for the AAUSAT-II</a:t>
            </a:r>
          </a:p>
        </p:txBody>
      </p:sp>
      <p:pic>
        <p:nvPicPr>
          <p:cNvPr id="44038" name="Picture 6" descr="AAUSATII"/>
          <p:cNvPicPr>
            <a:picLocks noChangeAspect="1" noChangeArrowheads="1"/>
          </p:cNvPicPr>
          <p:nvPr>
            <p:ph idx="1"/>
          </p:nvPr>
        </p:nvPicPr>
        <p:blipFill>
          <a:blip r:embed="rId3" cstate="print"/>
          <a:srcRect/>
          <a:stretch>
            <a:fillRect/>
          </a:stretch>
        </p:blipFill>
        <p:spPr>
          <a:xfrm>
            <a:off x="2411413" y="2492375"/>
            <a:ext cx="3959225" cy="3959225"/>
          </a:xfrm>
          <a:ln/>
        </p:spPr>
      </p:pic>
      <p:sp>
        <p:nvSpPr>
          <p:cNvPr id="44041" name="Rectangle 9"/>
          <p:cNvSpPr>
            <a:spLocks noChangeArrowheads="1"/>
          </p:cNvSpPr>
          <p:nvPr/>
        </p:nvSpPr>
        <p:spPr bwMode="auto">
          <a:xfrm>
            <a:off x="6588125" y="4581525"/>
            <a:ext cx="2160588" cy="1800225"/>
          </a:xfrm>
          <a:prstGeom prst="rect">
            <a:avLst/>
          </a:prstGeom>
          <a:noFill/>
          <a:ln w="9525">
            <a:noFill/>
            <a:miter lim="800000"/>
            <a:headEnd/>
            <a:tailEnd/>
          </a:ln>
          <a:effectLst/>
        </p:spPr>
        <p:txBody>
          <a:bodyPr/>
          <a:lstStyle/>
          <a:p>
            <a:pPr defTabSz="449263">
              <a:buClr>
                <a:srgbClr val="4B677A"/>
              </a:buClr>
              <a:buSzPct val="100000"/>
              <a:buFont typeface="Gill Sans MT" pitchFamily="34" charset="0"/>
              <a:buNone/>
            </a:pPr>
            <a:r>
              <a:rPr lang="en-US" sz="1600" i="1">
                <a:solidFill>
                  <a:srgbClr val="4B677A"/>
                </a:solidFill>
                <a:latin typeface="Trebuchet MS" pitchFamily="34" charset="0"/>
                <a:cs typeface="Times New Roman" pitchFamily="18" charset="0"/>
              </a:rPr>
              <a:t>Kresten K. Sørensen</a:t>
            </a:r>
          </a:p>
          <a:p>
            <a:pPr defTabSz="449263">
              <a:buClr>
                <a:srgbClr val="4B677A"/>
              </a:buClr>
              <a:buSzPct val="100000"/>
              <a:buFont typeface="Gill Sans MT" pitchFamily="34" charset="0"/>
              <a:buNone/>
            </a:pPr>
            <a:r>
              <a:rPr lang="en-US" sz="1400" i="1">
                <a:solidFill>
                  <a:srgbClr val="4B677A"/>
                </a:solidFill>
                <a:latin typeface="Trebuchet MS" pitchFamily="34" charset="0"/>
                <a:cs typeface="Times New Roman" pitchFamily="18" charset="0"/>
                <a:hlinkClick r:id="rId4"/>
              </a:rPr>
              <a:t>kkso02@space.aau.dk</a:t>
            </a:r>
            <a:endParaRPr lang="en-US" sz="1400" i="1">
              <a:solidFill>
                <a:srgbClr val="4B677A"/>
              </a:solidFill>
              <a:latin typeface="Trebuchet MS" pitchFamily="34" charset="0"/>
              <a:cs typeface="Times New Roman" pitchFamily="18" charset="0"/>
            </a:endParaRPr>
          </a:p>
          <a:p>
            <a:pPr algn="ctr" defTabSz="449263">
              <a:buClr>
                <a:srgbClr val="4B677A"/>
              </a:buClr>
              <a:buSzPct val="100000"/>
              <a:buFont typeface="Gill Sans MT" pitchFamily="34" charset="0"/>
              <a:buNone/>
            </a:pPr>
            <a:r>
              <a:rPr lang="en-US" sz="1400" i="1">
                <a:solidFill>
                  <a:srgbClr val="4B677A"/>
                </a:solidFill>
                <a:latin typeface="Trebuchet MS" pitchFamily="34" charset="0"/>
                <a:cs typeface="Times New Roman" pitchFamily="18" charset="0"/>
              </a:rPr>
              <a:t>Department of Control Engineering </a:t>
            </a:r>
          </a:p>
          <a:p>
            <a:pPr algn="ctr" defTabSz="449263">
              <a:buClr>
                <a:srgbClr val="4B677A"/>
              </a:buClr>
              <a:buSzPct val="100000"/>
              <a:buFont typeface="Gill Sans MT" pitchFamily="34" charset="0"/>
              <a:buNone/>
            </a:pPr>
            <a:r>
              <a:rPr lang="en-US" sz="1400" i="1">
                <a:solidFill>
                  <a:srgbClr val="4B677A"/>
                </a:solidFill>
                <a:latin typeface="Trebuchet MS" pitchFamily="34" charset="0"/>
                <a:cs typeface="Times New Roman" pitchFamily="18" charset="0"/>
              </a:rPr>
              <a:t>Aalborg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Clock Divider</a:t>
            </a:r>
          </a:p>
        </p:txBody>
      </p:sp>
      <p:sp>
        <p:nvSpPr>
          <p:cNvPr id="30723" name="Rectangle 3"/>
          <p:cNvSpPr>
            <a:spLocks noGrp="1" noChangeArrowheads="1"/>
          </p:cNvSpPr>
          <p:nvPr>
            <p:ph type="body" idx="1"/>
          </p:nvPr>
        </p:nvSpPr>
        <p:spPr>
          <a:xfrm>
            <a:off x="2051050" y="1557338"/>
            <a:ext cx="6624638" cy="1150937"/>
          </a:xfrm>
        </p:spPr>
        <p:txBody>
          <a:bodyPr/>
          <a:lstStyle/>
          <a:p>
            <a:pPr lvl="1">
              <a:lnSpc>
                <a:spcPct val="80000"/>
              </a:lnSpc>
            </a:pPr>
            <a:r>
              <a:rPr lang="en-US" sz="2000"/>
              <a:t>Adds the possibility of bit rates down to 150 bps by dividing the data clock with 1, 2, 4 or 8</a:t>
            </a:r>
          </a:p>
          <a:p>
            <a:pPr lvl="1">
              <a:lnSpc>
                <a:spcPct val="80000"/>
              </a:lnSpc>
            </a:pPr>
            <a:r>
              <a:rPr lang="en-US" sz="2000"/>
              <a:t>Gives more than one symbol per bit and makes the signal easier to demodulate. </a:t>
            </a:r>
          </a:p>
        </p:txBody>
      </p:sp>
      <p:pic>
        <p:nvPicPr>
          <p:cNvPr id="30724" name="Picture 4" descr="clock_div_graph"/>
          <p:cNvPicPr>
            <a:picLocks noChangeAspect="1" noChangeArrowheads="1"/>
          </p:cNvPicPr>
          <p:nvPr>
            <p:ph sz="half" idx="4294967295"/>
          </p:nvPr>
        </p:nvPicPr>
        <p:blipFill>
          <a:blip r:embed="rId3"/>
          <a:srcRect/>
          <a:stretch>
            <a:fillRect/>
          </a:stretch>
        </p:blipFill>
        <p:spPr>
          <a:xfrm>
            <a:off x="3743325" y="2924175"/>
            <a:ext cx="5400675" cy="3616325"/>
          </a:xfr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Basic Beacon</a:t>
            </a:r>
          </a:p>
        </p:txBody>
      </p:sp>
      <p:sp>
        <p:nvSpPr>
          <p:cNvPr id="112643" name="Rectangle 3"/>
          <p:cNvSpPr>
            <a:spLocks noGrp="1" noChangeArrowheads="1"/>
          </p:cNvSpPr>
          <p:nvPr>
            <p:ph type="body" idx="1"/>
          </p:nvPr>
        </p:nvSpPr>
        <p:spPr>
          <a:xfrm>
            <a:off x="1547813" y="1773238"/>
            <a:ext cx="7283450" cy="3168650"/>
          </a:xfrm>
        </p:spPr>
        <p:txBody>
          <a:bodyPr/>
          <a:lstStyle/>
          <a:p>
            <a:pPr>
              <a:lnSpc>
                <a:spcPct val="90000"/>
              </a:lnSpc>
            </a:pPr>
            <a:r>
              <a:rPr lang="en-US" sz="2800"/>
              <a:t>Basic Beacon format: AAUSATII &lt;data&gt;</a:t>
            </a:r>
          </a:p>
          <a:p>
            <a:pPr lvl="1">
              <a:lnSpc>
                <a:spcPct val="90000"/>
              </a:lnSpc>
            </a:pPr>
            <a:r>
              <a:rPr lang="en-US"/>
              <a:t>AAUSATII sent as Morse code on FM</a:t>
            </a:r>
          </a:p>
          <a:p>
            <a:pPr lvl="2">
              <a:lnSpc>
                <a:spcPct val="90000"/>
              </a:lnSpc>
            </a:pPr>
            <a:r>
              <a:rPr lang="en-US" sz="2000"/>
              <a:t>An 800 Hz Morse tone is sent to the radio</a:t>
            </a:r>
          </a:p>
          <a:p>
            <a:pPr lvl="2">
              <a:lnSpc>
                <a:spcPct val="90000"/>
              </a:lnSpc>
            </a:pPr>
            <a:r>
              <a:rPr lang="en-US" sz="2000"/>
              <a:t>Makes it easier to find the satellite </a:t>
            </a:r>
          </a:p>
          <a:p>
            <a:pPr lvl="2">
              <a:lnSpc>
                <a:spcPct val="90000"/>
              </a:lnSpc>
            </a:pPr>
            <a:r>
              <a:rPr lang="en-US" sz="2000"/>
              <a:t>Morse tone created with the MCU PWM generator and a low-pass filter</a:t>
            </a:r>
          </a:p>
          <a:p>
            <a:pPr lvl="2">
              <a:lnSpc>
                <a:spcPct val="90000"/>
              </a:lnSpc>
            </a:pPr>
            <a:endParaRPr lang="en-US" sz="2000"/>
          </a:p>
          <a:p>
            <a:pPr lvl="1">
              <a:lnSpc>
                <a:spcPct val="90000"/>
              </a:lnSpc>
            </a:pPr>
            <a:r>
              <a:rPr lang="en-US"/>
              <a:t>Data is modulated by the modem</a:t>
            </a:r>
          </a:p>
          <a:p>
            <a:pPr lvl="2">
              <a:lnSpc>
                <a:spcPct val="90000"/>
              </a:lnSpc>
            </a:pPr>
            <a:r>
              <a:rPr lang="en-US" sz="2000"/>
              <a:t>6 bit battery voltage + 2 bit counter</a:t>
            </a:r>
          </a:p>
        </p:txBody>
      </p:sp>
      <p:pic>
        <p:nvPicPr>
          <p:cNvPr id="112644" name="Picture 4" descr="PWM-sine"/>
          <p:cNvPicPr>
            <a:picLocks noChangeAspect="1" noChangeArrowheads="1"/>
          </p:cNvPicPr>
          <p:nvPr/>
        </p:nvPicPr>
        <p:blipFill>
          <a:blip r:embed="rId3"/>
          <a:srcRect/>
          <a:stretch>
            <a:fillRect/>
          </a:stretch>
        </p:blipFill>
        <p:spPr bwMode="auto">
          <a:xfrm>
            <a:off x="1547813" y="5084763"/>
            <a:ext cx="7285037" cy="1470025"/>
          </a:xfrm>
          <a:prstGeom prst="rect">
            <a:avLst/>
          </a:prstGeom>
          <a:noFill/>
        </p:spPr>
      </p:pic>
      <p:sp>
        <p:nvSpPr>
          <p:cNvPr id="112646" name="Text Box 6"/>
          <p:cNvSpPr txBox="1">
            <a:spLocks noChangeArrowheads="1"/>
          </p:cNvSpPr>
          <p:nvPr/>
        </p:nvSpPr>
        <p:spPr bwMode="auto">
          <a:xfrm>
            <a:off x="1547813" y="6092825"/>
            <a:ext cx="792162" cy="396875"/>
          </a:xfrm>
          <a:prstGeom prst="rect">
            <a:avLst/>
          </a:prstGeom>
          <a:solidFill>
            <a:schemeClr val="bg1"/>
          </a:solidFill>
          <a:ln w="9525">
            <a:noFill/>
            <a:miter lim="800000"/>
            <a:headEnd/>
            <a:tailEnd/>
          </a:ln>
          <a:effectLst/>
        </p:spPr>
        <p:txBody>
          <a:bodyPr>
            <a:spAutoFit/>
          </a:bodyPr>
          <a:lstStyle/>
          <a:p>
            <a:r>
              <a:rPr lang="en-US" sz="1000"/>
              <a:t>After low-pass filter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Protocol</a:t>
            </a:r>
          </a:p>
        </p:txBody>
      </p:sp>
      <p:sp>
        <p:nvSpPr>
          <p:cNvPr id="40963" name="Rectangle 3"/>
          <p:cNvSpPr>
            <a:spLocks noGrp="1" noChangeArrowheads="1"/>
          </p:cNvSpPr>
          <p:nvPr>
            <p:ph type="body" idx="1"/>
          </p:nvPr>
        </p:nvSpPr>
        <p:spPr>
          <a:xfrm>
            <a:off x="1835150" y="1557338"/>
            <a:ext cx="6630988" cy="601662"/>
          </a:xfrm>
        </p:spPr>
        <p:txBody>
          <a:bodyPr/>
          <a:lstStyle/>
          <a:p>
            <a:r>
              <a:rPr lang="en-US"/>
              <a:t>Connectionless AX.25 using UI frames</a:t>
            </a:r>
          </a:p>
        </p:txBody>
      </p:sp>
      <p:pic>
        <p:nvPicPr>
          <p:cNvPr id="40965" name="Picture 5" descr="ax25_uframe"/>
          <p:cNvPicPr>
            <a:picLocks noChangeAspect="1" noChangeArrowheads="1"/>
          </p:cNvPicPr>
          <p:nvPr/>
        </p:nvPicPr>
        <p:blipFill>
          <a:blip r:embed="rId3"/>
          <a:srcRect/>
          <a:stretch>
            <a:fillRect/>
          </a:stretch>
        </p:blipFill>
        <p:spPr bwMode="auto">
          <a:xfrm>
            <a:off x="1835150" y="2133600"/>
            <a:ext cx="6337300" cy="936625"/>
          </a:xfrm>
          <a:prstGeom prst="rect">
            <a:avLst/>
          </a:prstGeom>
          <a:noFill/>
        </p:spPr>
      </p:pic>
      <p:sp>
        <p:nvSpPr>
          <p:cNvPr id="40966" name="Rectangle 6"/>
          <p:cNvSpPr>
            <a:spLocks noChangeArrowheads="1"/>
          </p:cNvSpPr>
          <p:nvPr/>
        </p:nvSpPr>
        <p:spPr bwMode="auto">
          <a:xfrm>
            <a:off x="1476375" y="3184525"/>
            <a:ext cx="7283450" cy="3268663"/>
          </a:xfrm>
          <a:prstGeom prst="rect">
            <a:avLst/>
          </a:prstGeom>
          <a:noFill/>
          <a:ln w="9525">
            <a:noFill/>
            <a:miter lim="800000"/>
            <a:headEnd/>
            <a:tailEnd/>
          </a:ln>
          <a:effectLst/>
        </p:spPr>
        <p:txBody>
          <a:bodyPr/>
          <a:lstStyle/>
          <a:p>
            <a:pPr marL="547688" lvl="1" indent="-280988" defTabSz="449263">
              <a:spcBef>
                <a:spcPts val="450"/>
              </a:spcBef>
              <a:buClr>
                <a:srgbClr val="4B677A"/>
              </a:buClr>
              <a:buSzPct val="100000"/>
              <a:buFont typeface="Gill Sans MT" pitchFamily="34" charset="0"/>
              <a:buChar char="•"/>
            </a:pPr>
            <a:r>
              <a:rPr lang="en-US" sz="2400">
                <a:solidFill>
                  <a:srgbClr val="4B677A"/>
                </a:solidFill>
                <a:latin typeface="Trebuchet MS" pitchFamily="34" charset="0"/>
                <a:cs typeface="Times New Roman" pitchFamily="18" charset="0"/>
              </a:rPr>
              <a:t>Flags used for synchronization </a:t>
            </a:r>
          </a:p>
          <a:p>
            <a:pPr marL="547688" lvl="1" indent="-280988" defTabSz="449263">
              <a:spcBef>
                <a:spcPts val="450"/>
              </a:spcBef>
              <a:buClr>
                <a:srgbClr val="4B677A"/>
              </a:buClr>
              <a:buSzPct val="100000"/>
              <a:buFont typeface="Gill Sans MT" pitchFamily="34" charset="0"/>
              <a:buChar char="•"/>
            </a:pPr>
            <a:r>
              <a:rPr lang="en-US" sz="2400">
                <a:solidFill>
                  <a:srgbClr val="4B677A"/>
                </a:solidFill>
                <a:latin typeface="Trebuchet MS" pitchFamily="34" charset="0"/>
                <a:cs typeface="Times New Roman" pitchFamily="18" charset="0"/>
              </a:rPr>
              <a:t>Header for identification of packets</a:t>
            </a:r>
          </a:p>
          <a:p>
            <a:pPr marL="547688" lvl="1" indent="-280988" defTabSz="449263">
              <a:spcBef>
                <a:spcPts val="450"/>
              </a:spcBef>
              <a:buClr>
                <a:srgbClr val="4B677A"/>
              </a:buClr>
              <a:buSzPct val="100000"/>
              <a:buFont typeface="Gill Sans MT" pitchFamily="34" charset="0"/>
              <a:buChar char="•"/>
            </a:pPr>
            <a:r>
              <a:rPr lang="en-US" sz="2400">
                <a:solidFill>
                  <a:srgbClr val="4B677A"/>
                </a:solidFill>
                <a:latin typeface="Trebuchet MS" pitchFamily="34" charset="0"/>
                <a:cs typeface="Times New Roman" pitchFamily="18" charset="0"/>
              </a:rPr>
              <a:t>Checksum for verification of packet contents</a:t>
            </a:r>
          </a:p>
          <a:p>
            <a:pPr marL="547688" lvl="1" indent="-280988" defTabSz="449263">
              <a:spcBef>
                <a:spcPts val="450"/>
              </a:spcBef>
              <a:buClr>
                <a:srgbClr val="4B677A"/>
              </a:buClr>
              <a:buSzPct val="100000"/>
              <a:buFont typeface="Gill Sans MT" pitchFamily="34" charset="0"/>
              <a:buChar char="•"/>
            </a:pPr>
            <a:r>
              <a:rPr lang="en-US" sz="2400">
                <a:solidFill>
                  <a:srgbClr val="4B677A"/>
                </a:solidFill>
                <a:latin typeface="Trebuchet MS" pitchFamily="34" charset="0"/>
                <a:cs typeface="Times New Roman" pitchFamily="18" charset="0"/>
              </a:rPr>
              <a:t>Connection orientated AX.25 is to difficult to implement considering our demands</a:t>
            </a:r>
          </a:p>
          <a:p>
            <a:pPr marL="547688" lvl="1" indent="-280988" defTabSz="449263">
              <a:spcBef>
                <a:spcPts val="450"/>
              </a:spcBef>
              <a:buClr>
                <a:srgbClr val="4B677A"/>
              </a:buClr>
              <a:buSzPct val="100000"/>
              <a:buFont typeface="Gill Sans MT" pitchFamily="34" charset="0"/>
              <a:buChar char="•"/>
            </a:pPr>
            <a:r>
              <a:rPr lang="en-US" sz="2400">
                <a:solidFill>
                  <a:srgbClr val="4B677A"/>
                </a:solidFill>
                <a:latin typeface="Trebuchet MS" pitchFamily="34" charset="0"/>
                <a:cs typeface="Times New Roman" pitchFamily="18" charset="0"/>
              </a:rPr>
              <a:t>The connection orientation is placed on a higher level on the OBC and GND server.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da-DK"/>
              <a:t>Software</a:t>
            </a:r>
          </a:p>
        </p:txBody>
      </p:sp>
      <p:sp>
        <p:nvSpPr>
          <p:cNvPr id="101379" name="Rectangle 3"/>
          <p:cNvSpPr>
            <a:spLocks noGrp="1" noChangeArrowheads="1"/>
          </p:cNvSpPr>
          <p:nvPr>
            <p:ph type="body" idx="1"/>
          </p:nvPr>
        </p:nvSpPr>
        <p:spPr>
          <a:xfrm>
            <a:off x="1619250" y="1557338"/>
            <a:ext cx="6621463" cy="4895850"/>
          </a:xfrm>
        </p:spPr>
        <p:txBody>
          <a:bodyPr/>
          <a:lstStyle/>
          <a:p>
            <a:r>
              <a:rPr lang="en-US" sz="2800"/>
              <a:t>Software tasks</a:t>
            </a:r>
          </a:p>
          <a:p>
            <a:pPr lvl="1"/>
            <a:r>
              <a:rPr lang="en-US"/>
              <a:t>Relay data between GND and CDH</a:t>
            </a:r>
          </a:p>
          <a:p>
            <a:pPr lvl="1"/>
            <a:r>
              <a:rPr lang="en-US"/>
              <a:t>Send basic beacon </a:t>
            </a:r>
          </a:p>
          <a:p>
            <a:pPr lvl="1"/>
            <a:r>
              <a:rPr lang="en-US"/>
              <a:t>Collect housekeeping data</a:t>
            </a:r>
          </a:p>
          <a:p>
            <a:pPr lvl="1">
              <a:buFont typeface="Gill Sans MT" pitchFamily="34" charset="0"/>
              <a:buNone/>
            </a:pPr>
            <a:endParaRPr lang="en-US"/>
          </a:p>
          <a:p>
            <a:r>
              <a:rPr lang="en-US" sz="2800"/>
              <a:t>Interfaces</a:t>
            </a:r>
          </a:p>
          <a:p>
            <a:pPr lvl="1"/>
            <a:r>
              <a:rPr lang="en-US"/>
              <a:t>CAN bus</a:t>
            </a:r>
          </a:p>
          <a:p>
            <a:pPr lvl="1"/>
            <a:r>
              <a:rPr lang="en-US"/>
              <a:t>USART for modem and radio</a:t>
            </a:r>
          </a:p>
          <a:p>
            <a:pPr lvl="1"/>
            <a:r>
              <a:rPr lang="en-US"/>
              <a:t>UART for GND segment and debugging </a:t>
            </a:r>
          </a:p>
          <a:p>
            <a:pPr lvl="1"/>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Software Structure</a:t>
            </a:r>
          </a:p>
        </p:txBody>
      </p:sp>
      <p:sp>
        <p:nvSpPr>
          <p:cNvPr id="105475" name="Rectangle 3"/>
          <p:cNvSpPr>
            <a:spLocks noGrp="1" noChangeArrowheads="1"/>
          </p:cNvSpPr>
          <p:nvPr>
            <p:ph type="body" idx="1"/>
          </p:nvPr>
        </p:nvSpPr>
        <p:spPr>
          <a:xfrm>
            <a:off x="1476375" y="1989138"/>
            <a:ext cx="3959225" cy="1871662"/>
          </a:xfrm>
        </p:spPr>
        <p:txBody>
          <a:bodyPr/>
          <a:lstStyle/>
          <a:p>
            <a:r>
              <a:rPr lang="en-US"/>
              <a:t>Interrupt module</a:t>
            </a:r>
          </a:p>
          <a:p>
            <a:pPr lvl="1"/>
            <a:r>
              <a:rPr lang="en-US"/>
              <a:t>External communication functions</a:t>
            </a:r>
          </a:p>
          <a:p>
            <a:pPr lvl="1"/>
            <a:r>
              <a:rPr lang="en-US"/>
              <a:t>Time critical functions</a:t>
            </a:r>
          </a:p>
        </p:txBody>
      </p:sp>
      <p:pic>
        <p:nvPicPr>
          <p:cNvPr id="105476" name="Picture 4" descr="com_sw_block"/>
          <p:cNvPicPr>
            <a:picLocks noChangeAspect="1" noChangeArrowheads="1"/>
          </p:cNvPicPr>
          <p:nvPr/>
        </p:nvPicPr>
        <p:blipFill>
          <a:blip r:embed="rId3"/>
          <a:srcRect/>
          <a:stretch>
            <a:fillRect/>
          </a:stretch>
        </p:blipFill>
        <p:spPr bwMode="auto">
          <a:xfrm>
            <a:off x="1512888" y="3933825"/>
            <a:ext cx="7380287" cy="2392363"/>
          </a:xfrm>
          <a:prstGeom prst="rect">
            <a:avLst/>
          </a:prstGeom>
          <a:noFill/>
        </p:spPr>
      </p:pic>
      <p:sp>
        <p:nvSpPr>
          <p:cNvPr id="105477" name="Rectangle 5"/>
          <p:cNvSpPr>
            <a:spLocks noChangeArrowheads="1"/>
          </p:cNvSpPr>
          <p:nvPr/>
        </p:nvSpPr>
        <p:spPr bwMode="auto">
          <a:xfrm>
            <a:off x="5435600" y="1916113"/>
            <a:ext cx="3240088" cy="2016125"/>
          </a:xfrm>
          <a:prstGeom prst="rect">
            <a:avLst/>
          </a:prstGeom>
          <a:noFill/>
          <a:ln w="9525">
            <a:noFill/>
            <a:miter lim="800000"/>
            <a:headEnd/>
            <a:tailEnd/>
          </a:ln>
          <a:effectLst/>
        </p:spPr>
        <p:txBody>
          <a:bodyPr/>
          <a:lstStyle/>
          <a:p>
            <a:pPr marL="4763" indent="-4763" defTabSz="449263">
              <a:buClr>
                <a:srgbClr val="4B677A"/>
              </a:buClr>
              <a:buSzPct val="100000"/>
              <a:buFont typeface="Gill Sans MT" pitchFamily="34" charset="0"/>
              <a:buNone/>
            </a:pPr>
            <a:r>
              <a:rPr lang="en-US" sz="2400">
                <a:solidFill>
                  <a:srgbClr val="4B677A"/>
                </a:solidFill>
                <a:latin typeface="Trebuchet MS" pitchFamily="34" charset="0"/>
                <a:cs typeface="Times New Roman" pitchFamily="18" charset="0"/>
              </a:rPr>
              <a:t>Main module</a:t>
            </a:r>
          </a:p>
          <a:p>
            <a:pPr marL="547688" lvl="1" indent="-280988" defTabSz="449263">
              <a:spcBef>
                <a:spcPts val="450"/>
              </a:spcBef>
              <a:buClr>
                <a:srgbClr val="4B677A"/>
              </a:buClr>
              <a:buSzPct val="100000"/>
              <a:buFont typeface="Gill Sans MT" pitchFamily="34" charset="0"/>
              <a:buChar char="•"/>
            </a:pPr>
            <a:r>
              <a:rPr lang="en-US" sz="2400">
                <a:solidFill>
                  <a:srgbClr val="4B677A"/>
                </a:solidFill>
                <a:latin typeface="Trebuchet MS" pitchFamily="34" charset="0"/>
                <a:cs typeface="Times New Roman" pitchFamily="18" charset="0"/>
              </a:rPr>
              <a:t>Internal functions</a:t>
            </a:r>
          </a:p>
          <a:p>
            <a:pPr marL="547688" lvl="1" indent="-280988" defTabSz="449263">
              <a:spcBef>
                <a:spcPts val="450"/>
              </a:spcBef>
              <a:buClr>
                <a:srgbClr val="4B677A"/>
              </a:buClr>
              <a:buSzPct val="100000"/>
              <a:buFont typeface="Gill Sans MT" pitchFamily="34" charset="0"/>
              <a:buChar char="•"/>
            </a:pPr>
            <a:r>
              <a:rPr lang="en-US" sz="2400">
                <a:solidFill>
                  <a:srgbClr val="4B677A"/>
                </a:solidFill>
                <a:latin typeface="Trebuchet MS" pitchFamily="34" charset="0"/>
                <a:cs typeface="Times New Roman" pitchFamily="18" charset="0"/>
              </a:rPr>
              <a:t>Non time critical functions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Synchronization</a:t>
            </a:r>
          </a:p>
        </p:txBody>
      </p:sp>
      <p:sp>
        <p:nvSpPr>
          <p:cNvPr id="109571" name="Rectangle 3"/>
          <p:cNvSpPr>
            <a:spLocks noGrp="1" noChangeArrowheads="1"/>
          </p:cNvSpPr>
          <p:nvPr>
            <p:ph type="body" idx="1"/>
          </p:nvPr>
        </p:nvSpPr>
        <p:spPr>
          <a:xfrm>
            <a:off x="2051050" y="1557338"/>
            <a:ext cx="6630988" cy="2735262"/>
          </a:xfrm>
        </p:spPr>
        <p:txBody>
          <a:bodyPr/>
          <a:lstStyle/>
          <a:p>
            <a:r>
              <a:rPr lang="en-US" sz="2800"/>
              <a:t>Synchronous bit stream without start and stop bits</a:t>
            </a:r>
          </a:p>
          <a:p>
            <a:endParaRPr lang="en-US" sz="1600"/>
          </a:p>
          <a:p>
            <a:pPr lvl="1"/>
            <a:r>
              <a:rPr lang="en-US"/>
              <a:t>Hardware synchronization difficult</a:t>
            </a:r>
          </a:p>
          <a:p>
            <a:pPr lvl="1"/>
            <a:r>
              <a:rPr lang="en-US"/>
              <a:t>The AX.25 flag is used for synchronization</a:t>
            </a:r>
          </a:p>
          <a:p>
            <a:pPr lvl="1"/>
            <a:r>
              <a:rPr lang="en-US"/>
              <a:t>Synchronization is done by the ISR </a:t>
            </a:r>
          </a:p>
          <a:p>
            <a:endParaRPr lang="en-US"/>
          </a:p>
        </p:txBody>
      </p:sp>
      <p:sp>
        <p:nvSpPr>
          <p:cNvPr id="109573" name="Rectangle 5"/>
          <p:cNvSpPr>
            <a:spLocks noChangeArrowheads="1"/>
          </p:cNvSpPr>
          <p:nvPr/>
        </p:nvSpPr>
        <p:spPr bwMode="auto">
          <a:xfrm>
            <a:off x="2051050" y="5229225"/>
            <a:ext cx="6840538" cy="504825"/>
          </a:xfrm>
          <a:prstGeom prst="rect">
            <a:avLst/>
          </a:prstGeom>
          <a:noFill/>
          <a:ln w="9525">
            <a:noFill/>
            <a:miter lim="800000"/>
            <a:headEnd/>
            <a:tailEnd/>
          </a:ln>
          <a:effectLst/>
        </p:spPr>
        <p:txBody>
          <a:bodyPr/>
          <a:lstStyle/>
          <a:p>
            <a:pPr marL="4763" indent="-4763" defTabSz="449263">
              <a:buClr>
                <a:srgbClr val="4B677A"/>
              </a:buClr>
              <a:buSzPct val="100000"/>
              <a:buFont typeface="Gill Sans MT" pitchFamily="34" charset="0"/>
              <a:buNone/>
            </a:pPr>
            <a:r>
              <a:rPr lang="en-US" sz="2400">
                <a:solidFill>
                  <a:srgbClr val="4B677A"/>
                </a:solidFill>
                <a:latin typeface="Courier" pitchFamily="49" charset="0"/>
                <a:cs typeface="Times New Roman" pitchFamily="18" charset="0"/>
              </a:rPr>
              <a:t>101111001001111110011111100111111001</a:t>
            </a:r>
          </a:p>
        </p:txBody>
      </p:sp>
      <p:sp>
        <p:nvSpPr>
          <p:cNvPr id="109574" name="Line 6"/>
          <p:cNvSpPr>
            <a:spLocks noChangeShapeType="1"/>
          </p:cNvSpPr>
          <p:nvPr/>
        </p:nvSpPr>
        <p:spPr bwMode="auto">
          <a:xfrm>
            <a:off x="2700338" y="5661025"/>
            <a:ext cx="503237" cy="1588"/>
          </a:xfrm>
          <a:prstGeom prst="line">
            <a:avLst/>
          </a:prstGeom>
          <a:noFill/>
          <a:ln w="28575">
            <a:solidFill>
              <a:schemeClr val="tx1"/>
            </a:solidFill>
            <a:round/>
            <a:headEnd/>
            <a:tailEnd/>
          </a:ln>
          <a:effectLst/>
        </p:spPr>
        <p:txBody>
          <a:bodyPr/>
          <a:lstStyle/>
          <a:p>
            <a:endParaRPr lang="pt-BR"/>
          </a:p>
        </p:txBody>
      </p:sp>
      <p:sp>
        <p:nvSpPr>
          <p:cNvPr id="109575" name="Line 7"/>
          <p:cNvSpPr>
            <a:spLocks noChangeShapeType="1"/>
          </p:cNvSpPr>
          <p:nvPr/>
        </p:nvSpPr>
        <p:spPr bwMode="auto">
          <a:xfrm>
            <a:off x="4211638" y="5662613"/>
            <a:ext cx="1008062" cy="0"/>
          </a:xfrm>
          <a:prstGeom prst="line">
            <a:avLst/>
          </a:prstGeom>
          <a:noFill/>
          <a:ln w="28575">
            <a:solidFill>
              <a:schemeClr val="tx1"/>
            </a:solidFill>
            <a:round/>
            <a:headEnd/>
            <a:tailEnd/>
          </a:ln>
          <a:effectLst/>
        </p:spPr>
        <p:txBody>
          <a:bodyPr/>
          <a:lstStyle/>
          <a:p>
            <a:endParaRPr lang="pt-BR"/>
          </a:p>
        </p:txBody>
      </p:sp>
      <p:sp>
        <p:nvSpPr>
          <p:cNvPr id="109576" name="Line 8"/>
          <p:cNvSpPr>
            <a:spLocks noChangeShapeType="1"/>
          </p:cNvSpPr>
          <p:nvPr/>
        </p:nvSpPr>
        <p:spPr bwMode="auto">
          <a:xfrm>
            <a:off x="3635375" y="5662613"/>
            <a:ext cx="144463" cy="0"/>
          </a:xfrm>
          <a:prstGeom prst="line">
            <a:avLst/>
          </a:prstGeom>
          <a:noFill/>
          <a:ln w="28575">
            <a:solidFill>
              <a:schemeClr val="tx1"/>
            </a:solidFill>
            <a:round/>
            <a:headEnd/>
            <a:tailEnd/>
          </a:ln>
          <a:effectLst/>
        </p:spPr>
        <p:txBody>
          <a:bodyPr/>
          <a:lstStyle/>
          <a:p>
            <a:endParaRPr lang="pt-BR"/>
          </a:p>
        </p:txBody>
      </p:sp>
      <p:sp>
        <p:nvSpPr>
          <p:cNvPr id="109577" name="Text Box 9"/>
          <p:cNvSpPr txBox="1">
            <a:spLocks noChangeArrowheads="1"/>
          </p:cNvSpPr>
          <p:nvPr/>
        </p:nvSpPr>
        <p:spPr bwMode="auto">
          <a:xfrm>
            <a:off x="1476375" y="5805488"/>
            <a:ext cx="1008063" cy="304800"/>
          </a:xfrm>
          <a:prstGeom prst="rect">
            <a:avLst/>
          </a:prstGeom>
          <a:noFill/>
          <a:ln w="9525">
            <a:noFill/>
            <a:miter lim="800000"/>
            <a:headEnd/>
            <a:tailEnd/>
          </a:ln>
          <a:effectLst/>
        </p:spPr>
        <p:txBody>
          <a:bodyPr>
            <a:spAutoFit/>
          </a:bodyPr>
          <a:lstStyle/>
          <a:p>
            <a:pPr>
              <a:spcBef>
                <a:spcPct val="50000"/>
              </a:spcBef>
            </a:pPr>
            <a:r>
              <a:rPr lang="en-US" sz="1400">
                <a:solidFill>
                  <a:schemeClr val="accent2"/>
                </a:solidFill>
              </a:rPr>
              <a:t>ISR sync.</a:t>
            </a:r>
          </a:p>
        </p:txBody>
      </p:sp>
      <p:sp>
        <p:nvSpPr>
          <p:cNvPr id="109578" name="Line 10"/>
          <p:cNvSpPr>
            <a:spLocks noChangeShapeType="1"/>
          </p:cNvSpPr>
          <p:nvPr/>
        </p:nvSpPr>
        <p:spPr bwMode="auto">
          <a:xfrm>
            <a:off x="5414963" y="5302250"/>
            <a:ext cx="3311525" cy="0"/>
          </a:xfrm>
          <a:prstGeom prst="line">
            <a:avLst/>
          </a:prstGeom>
          <a:noFill/>
          <a:ln w="38100">
            <a:solidFill>
              <a:schemeClr val="tx1"/>
            </a:solidFill>
            <a:round/>
            <a:headEnd/>
            <a:tailEnd/>
          </a:ln>
          <a:effectLst/>
        </p:spPr>
        <p:txBody>
          <a:bodyPr/>
          <a:lstStyle/>
          <a:p>
            <a:endParaRPr lang="pt-BR"/>
          </a:p>
        </p:txBody>
      </p:sp>
      <p:sp>
        <p:nvSpPr>
          <p:cNvPr id="109579" name="Line 11"/>
          <p:cNvSpPr>
            <a:spLocks noChangeShapeType="1"/>
          </p:cNvSpPr>
          <p:nvPr/>
        </p:nvSpPr>
        <p:spPr bwMode="auto">
          <a:xfrm>
            <a:off x="5414963" y="5662613"/>
            <a:ext cx="3311525" cy="0"/>
          </a:xfrm>
          <a:prstGeom prst="line">
            <a:avLst/>
          </a:prstGeom>
          <a:noFill/>
          <a:ln w="38100">
            <a:solidFill>
              <a:schemeClr val="tx1"/>
            </a:solidFill>
            <a:round/>
            <a:headEnd/>
            <a:tailEnd/>
          </a:ln>
          <a:effectLst/>
        </p:spPr>
        <p:txBody>
          <a:bodyPr/>
          <a:lstStyle/>
          <a:p>
            <a:endParaRPr lang="pt-BR"/>
          </a:p>
        </p:txBody>
      </p:sp>
      <p:sp>
        <p:nvSpPr>
          <p:cNvPr id="109580" name="Line 12"/>
          <p:cNvSpPr>
            <a:spLocks noChangeShapeType="1"/>
          </p:cNvSpPr>
          <p:nvPr/>
        </p:nvSpPr>
        <p:spPr bwMode="auto">
          <a:xfrm>
            <a:off x="5414963" y="5302250"/>
            <a:ext cx="0" cy="360363"/>
          </a:xfrm>
          <a:prstGeom prst="line">
            <a:avLst/>
          </a:prstGeom>
          <a:noFill/>
          <a:ln w="38100">
            <a:solidFill>
              <a:schemeClr val="tx1"/>
            </a:solidFill>
            <a:round/>
            <a:headEnd/>
            <a:tailEnd/>
          </a:ln>
          <a:effectLst/>
        </p:spPr>
        <p:txBody>
          <a:bodyPr/>
          <a:lstStyle/>
          <a:p>
            <a:endParaRPr lang="pt-BR"/>
          </a:p>
        </p:txBody>
      </p:sp>
      <p:sp>
        <p:nvSpPr>
          <p:cNvPr id="109581" name="Line 13"/>
          <p:cNvSpPr>
            <a:spLocks noChangeShapeType="1"/>
          </p:cNvSpPr>
          <p:nvPr/>
        </p:nvSpPr>
        <p:spPr bwMode="auto">
          <a:xfrm>
            <a:off x="6872288" y="5302250"/>
            <a:ext cx="0" cy="360363"/>
          </a:xfrm>
          <a:prstGeom prst="line">
            <a:avLst/>
          </a:prstGeom>
          <a:noFill/>
          <a:ln w="38100">
            <a:solidFill>
              <a:schemeClr val="tx1"/>
            </a:solidFill>
            <a:round/>
            <a:headEnd/>
            <a:tailEnd/>
          </a:ln>
          <a:effectLst/>
        </p:spPr>
        <p:txBody>
          <a:bodyPr/>
          <a:lstStyle/>
          <a:p>
            <a:endParaRPr lang="pt-BR"/>
          </a:p>
        </p:txBody>
      </p:sp>
      <p:sp>
        <p:nvSpPr>
          <p:cNvPr id="109582" name="Line 14"/>
          <p:cNvSpPr>
            <a:spLocks noChangeShapeType="1"/>
          </p:cNvSpPr>
          <p:nvPr/>
        </p:nvSpPr>
        <p:spPr bwMode="auto">
          <a:xfrm>
            <a:off x="8331200" y="5302250"/>
            <a:ext cx="0" cy="360363"/>
          </a:xfrm>
          <a:prstGeom prst="line">
            <a:avLst/>
          </a:prstGeom>
          <a:noFill/>
          <a:ln w="38100">
            <a:solidFill>
              <a:schemeClr val="tx1"/>
            </a:solidFill>
            <a:round/>
            <a:headEnd/>
            <a:tailEnd/>
          </a:ln>
          <a:effectLst/>
        </p:spPr>
        <p:txBody>
          <a:bodyPr/>
          <a:lstStyle/>
          <a:p>
            <a:endParaRPr lang="pt-BR"/>
          </a:p>
        </p:txBody>
      </p:sp>
      <p:sp>
        <p:nvSpPr>
          <p:cNvPr id="109583" name="Text Box 15"/>
          <p:cNvSpPr txBox="1">
            <a:spLocks noChangeArrowheads="1"/>
          </p:cNvSpPr>
          <p:nvPr/>
        </p:nvSpPr>
        <p:spPr bwMode="auto">
          <a:xfrm>
            <a:off x="1547813" y="4652963"/>
            <a:ext cx="647700" cy="304800"/>
          </a:xfrm>
          <a:prstGeom prst="rect">
            <a:avLst/>
          </a:prstGeom>
          <a:noFill/>
          <a:ln w="9525">
            <a:noFill/>
            <a:miter lim="800000"/>
            <a:headEnd/>
            <a:tailEnd/>
          </a:ln>
          <a:effectLst/>
        </p:spPr>
        <p:txBody>
          <a:bodyPr>
            <a:spAutoFit/>
          </a:bodyPr>
          <a:lstStyle/>
          <a:p>
            <a:pPr>
              <a:spcBef>
                <a:spcPct val="50000"/>
              </a:spcBef>
            </a:pPr>
            <a:r>
              <a:rPr lang="en-US" sz="1400">
                <a:solidFill>
                  <a:schemeClr val="accent2"/>
                </a:solidFill>
              </a:rPr>
              <a:t>CD</a:t>
            </a:r>
          </a:p>
        </p:txBody>
      </p:sp>
      <p:sp>
        <p:nvSpPr>
          <p:cNvPr id="109584" name="Line 16"/>
          <p:cNvSpPr>
            <a:spLocks noChangeShapeType="1"/>
          </p:cNvSpPr>
          <p:nvPr/>
        </p:nvSpPr>
        <p:spPr bwMode="auto">
          <a:xfrm>
            <a:off x="2195513" y="4940300"/>
            <a:ext cx="576262" cy="0"/>
          </a:xfrm>
          <a:prstGeom prst="line">
            <a:avLst/>
          </a:prstGeom>
          <a:noFill/>
          <a:ln w="28575">
            <a:solidFill>
              <a:schemeClr val="tx1"/>
            </a:solidFill>
            <a:round/>
            <a:headEnd/>
            <a:tailEnd/>
          </a:ln>
          <a:effectLst/>
        </p:spPr>
        <p:txBody>
          <a:bodyPr/>
          <a:lstStyle/>
          <a:p>
            <a:endParaRPr lang="pt-BR"/>
          </a:p>
        </p:txBody>
      </p:sp>
      <p:sp>
        <p:nvSpPr>
          <p:cNvPr id="109585" name="Line 17"/>
          <p:cNvSpPr>
            <a:spLocks noChangeShapeType="1"/>
          </p:cNvSpPr>
          <p:nvPr/>
        </p:nvSpPr>
        <p:spPr bwMode="auto">
          <a:xfrm>
            <a:off x="2771775" y="4724400"/>
            <a:ext cx="5976938" cy="0"/>
          </a:xfrm>
          <a:prstGeom prst="line">
            <a:avLst/>
          </a:prstGeom>
          <a:noFill/>
          <a:ln w="28575">
            <a:solidFill>
              <a:schemeClr val="tx1"/>
            </a:solidFill>
            <a:round/>
            <a:headEnd/>
            <a:tailEnd/>
          </a:ln>
          <a:effectLst/>
        </p:spPr>
        <p:txBody>
          <a:bodyPr/>
          <a:lstStyle/>
          <a:p>
            <a:endParaRPr lang="pt-BR"/>
          </a:p>
        </p:txBody>
      </p:sp>
      <p:sp>
        <p:nvSpPr>
          <p:cNvPr id="109586" name="Line 18"/>
          <p:cNvSpPr>
            <a:spLocks noChangeShapeType="1"/>
          </p:cNvSpPr>
          <p:nvPr/>
        </p:nvSpPr>
        <p:spPr bwMode="auto">
          <a:xfrm>
            <a:off x="2771775" y="4724400"/>
            <a:ext cx="0" cy="215900"/>
          </a:xfrm>
          <a:prstGeom prst="line">
            <a:avLst/>
          </a:prstGeom>
          <a:noFill/>
          <a:ln w="28575">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Pictures – Radio prototype</a:t>
            </a:r>
          </a:p>
        </p:txBody>
      </p:sp>
      <p:pic>
        <p:nvPicPr>
          <p:cNvPr id="183315" name="Picture 19" descr="radio"/>
          <p:cNvPicPr>
            <a:picLocks noChangeAspect="1" noChangeArrowheads="1"/>
          </p:cNvPicPr>
          <p:nvPr>
            <p:ph idx="1"/>
          </p:nvPr>
        </p:nvPicPr>
        <p:blipFill>
          <a:blip r:embed="rId3"/>
          <a:srcRect/>
          <a:stretch>
            <a:fillRect/>
          </a:stretch>
        </p:blipFill>
        <p:spPr>
          <a:xfrm>
            <a:off x="2122488" y="1844675"/>
            <a:ext cx="5834062" cy="45339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t>Pictures – Modem prototype</a:t>
            </a:r>
          </a:p>
        </p:txBody>
      </p:sp>
      <p:pic>
        <p:nvPicPr>
          <p:cNvPr id="186373" name="Picture 5" descr="modem"/>
          <p:cNvPicPr>
            <a:picLocks noChangeAspect="1" noChangeArrowheads="1"/>
          </p:cNvPicPr>
          <p:nvPr>
            <p:ph idx="1"/>
          </p:nvPr>
        </p:nvPicPr>
        <p:blipFill>
          <a:blip r:embed="rId3"/>
          <a:srcRect/>
          <a:stretch>
            <a:fillRect/>
          </a:stretch>
        </p:blipFill>
        <p:spPr>
          <a:xfrm>
            <a:off x="2051050" y="1916113"/>
            <a:ext cx="6045200" cy="45339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Pictures – Modem prototype</a:t>
            </a:r>
          </a:p>
        </p:txBody>
      </p:sp>
      <p:pic>
        <p:nvPicPr>
          <p:cNvPr id="188421" name="Picture 5" descr="DSC00029"/>
          <p:cNvPicPr>
            <a:picLocks noChangeAspect="1" noChangeArrowheads="1"/>
          </p:cNvPicPr>
          <p:nvPr>
            <p:ph idx="1"/>
          </p:nvPr>
        </p:nvPicPr>
        <p:blipFill>
          <a:blip r:embed="rId3"/>
          <a:srcRect/>
          <a:stretch>
            <a:fillRect/>
          </a:stretch>
        </p:blipFill>
        <p:spPr>
          <a:xfrm>
            <a:off x="1979613" y="1844675"/>
            <a:ext cx="6045200" cy="45339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r>
              <a:rPr lang="en-US">
                <a:solidFill>
                  <a:schemeClr val="tx1"/>
                </a:solidFill>
              </a:rPr>
              <a:t>AAUSAT-II Mission Objectives</a:t>
            </a:r>
          </a:p>
        </p:txBody>
      </p:sp>
      <p:sp>
        <p:nvSpPr>
          <p:cNvPr id="90114" name="Rectangle 2"/>
          <p:cNvSpPr>
            <a:spLocks noGrp="1" noChangeArrowheads="1"/>
          </p:cNvSpPr>
          <p:nvPr>
            <p:ph type="body" idx="1"/>
          </p:nvPr>
        </p:nvSpPr>
        <p:spPr/>
        <p:txBody>
          <a:bodyPr/>
          <a:lstStyle/>
          <a:p>
            <a:pPr marL="182563" indent="-182563">
              <a:buFont typeface="Gill Sans MT" pitchFamily="34" charset="0"/>
              <a:buChar char="•"/>
            </a:pPr>
            <a:r>
              <a:rPr lang="en-US"/>
              <a:t>Education</a:t>
            </a:r>
          </a:p>
          <a:p>
            <a:pPr marL="182563" indent="-182563">
              <a:buFont typeface="Gill Sans MT" pitchFamily="34" charset="0"/>
              <a:buChar char="•"/>
            </a:pPr>
            <a:r>
              <a:rPr lang="en-US"/>
              <a:t>Communication</a:t>
            </a:r>
          </a:p>
          <a:p>
            <a:pPr marL="182563" indent="-182563"/>
            <a:r>
              <a:rPr lang="en-US"/>
              <a:t>	(One-way and two-way)</a:t>
            </a:r>
          </a:p>
          <a:p>
            <a:pPr marL="182563" indent="-182563">
              <a:buFont typeface="Gill Sans MT" pitchFamily="34" charset="0"/>
              <a:buChar char="•"/>
            </a:pPr>
            <a:r>
              <a:rPr lang="en-US"/>
              <a:t>Attitude Determination &amp; Control System</a:t>
            </a:r>
          </a:p>
          <a:p>
            <a:pPr marL="182563" indent="-182563"/>
            <a:r>
              <a:rPr lang="en-US"/>
              <a:t>	(Detumbling and pointing)</a:t>
            </a:r>
          </a:p>
          <a:p>
            <a:pPr marL="182563" indent="-182563">
              <a:buFont typeface="Gill Sans MT" pitchFamily="34" charset="0"/>
              <a:buChar char="•"/>
            </a:pPr>
            <a:r>
              <a:rPr lang="en-US"/>
              <a:t>Payload (Gamma Ray Detector)</a:t>
            </a:r>
          </a:p>
          <a:p>
            <a:pPr marL="182563" indent="-182563">
              <a:buFont typeface="Gill Sans MT" pitchFamily="34" charset="0"/>
              <a:buChar char="•"/>
            </a:pPr>
            <a:r>
              <a:rPr lang="en-US"/>
              <a:t>Deploy extra solar panels</a:t>
            </a:r>
          </a:p>
          <a:p>
            <a:pPr marL="182563" indent="-182563">
              <a:buFont typeface="Gill Sans MT" pitchFamily="34" charset="0"/>
              <a:buChar char="•"/>
            </a:pPr>
            <a:r>
              <a:rPr lang="en-US"/>
              <a:t>Upload new software for radio amateur use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descr="aausatii_subsystems"/>
          <p:cNvPicPr>
            <a:picLocks noChangeAspect="1" noChangeArrowheads="1"/>
          </p:cNvPicPr>
          <p:nvPr/>
        </p:nvPicPr>
        <p:blipFill>
          <a:blip r:embed="rId3"/>
          <a:srcRect/>
          <a:stretch>
            <a:fillRect/>
          </a:stretch>
        </p:blipFill>
        <p:spPr bwMode="auto">
          <a:xfrm>
            <a:off x="4427538" y="1844675"/>
            <a:ext cx="4422775" cy="4305300"/>
          </a:xfrm>
          <a:prstGeom prst="rect">
            <a:avLst/>
          </a:prstGeom>
          <a:noFill/>
        </p:spPr>
      </p:pic>
      <p:sp>
        <p:nvSpPr>
          <p:cNvPr id="92164" name="Text Box 4"/>
          <p:cNvSpPr txBox="1">
            <a:spLocks noChangeArrowheads="1"/>
          </p:cNvSpPr>
          <p:nvPr/>
        </p:nvSpPr>
        <p:spPr bwMode="auto">
          <a:xfrm>
            <a:off x="1403350" y="2276475"/>
            <a:ext cx="3097213" cy="3514725"/>
          </a:xfrm>
          <a:prstGeom prst="rect">
            <a:avLst/>
          </a:prstGeom>
          <a:noFill/>
          <a:ln w="9525">
            <a:noFill/>
            <a:miter lim="800000"/>
            <a:headEnd/>
            <a:tailEnd/>
          </a:ln>
          <a:effectLst/>
        </p:spPr>
        <p:txBody>
          <a:bodyPr>
            <a:spAutoFit/>
          </a:bodyPr>
          <a:lstStyle/>
          <a:p>
            <a:pPr>
              <a:spcBef>
                <a:spcPct val="50000"/>
              </a:spcBef>
            </a:pPr>
            <a:r>
              <a:rPr lang="en-US" sz="1600">
                <a:solidFill>
                  <a:srgbClr val="4B677A"/>
                </a:solidFill>
                <a:latin typeface="Trebuchet MS" pitchFamily="34" charset="0"/>
              </a:rPr>
              <a:t>MECH - Mechanical structure</a:t>
            </a:r>
          </a:p>
          <a:p>
            <a:pPr>
              <a:spcBef>
                <a:spcPct val="50000"/>
              </a:spcBef>
            </a:pPr>
            <a:r>
              <a:rPr lang="en-US" sz="1600">
                <a:solidFill>
                  <a:srgbClr val="4B677A"/>
                </a:solidFill>
                <a:latin typeface="Trebuchet MS" pitchFamily="34" charset="0"/>
              </a:rPr>
              <a:t>OBC – Onboard Computer</a:t>
            </a:r>
          </a:p>
          <a:p>
            <a:pPr>
              <a:spcBef>
                <a:spcPct val="50000"/>
              </a:spcBef>
            </a:pPr>
            <a:r>
              <a:rPr lang="en-US" sz="1600">
                <a:solidFill>
                  <a:srgbClr val="4B677A"/>
                </a:solidFill>
                <a:latin typeface="Trebuchet MS" pitchFamily="34" charset="0"/>
              </a:rPr>
              <a:t>CDH – Command Data Handler</a:t>
            </a:r>
          </a:p>
          <a:p>
            <a:pPr>
              <a:spcBef>
                <a:spcPct val="50000"/>
              </a:spcBef>
            </a:pPr>
            <a:r>
              <a:rPr lang="en-US" sz="1600">
                <a:solidFill>
                  <a:srgbClr val="4B677A"/>
                </a:solidFill>
                <a:latin typeface="Trebuchet MS" pitchFamily="34" charset="0"/>
              </a:rPr>
              <a:t>COM – Communication</a:t>
            </a:r>
          </a:p>
          <a:p>
            <a:pPr>
              <a:spcBef>
                <a:spcPct val="50000"/>
              </a:spcBef>
            </a:pPr>
            <a:r>
              <a:rPr lang="en-US" sz="1600">
                <a:solidFill>
                  <a:srgbClr val="4B677A"/>
                </a:solidFill>
                <a:latin typeface="Trebuchet MS" pitchFamily="34" charset="0"/>
              </a:rPr>
              <a:t>EPS – Electrical Power Supply</a:t>
            </a:r>
          </a:p>
          <a:p>
            <a:pPr>
              <a:spcBef>
                <a:spcPct val="50000"/>
              </a:spcBef>
            </a:pPr>
            <a:r>
              <a:rPr lang="en-US" sz="1600">
                <a:solidFill>
                  <a:srgbClr val="4B677A"/>
                </a:solidFill>
                <a:latin typeface="Trebuchet MS" pitchFamily="34" charset="0"/>
              </a:rPr>
              <a:t>P/L – Payload</a:t>
            </a:r>
          </a:p>
          <a:p>
            <a:pPr>
              <a:spcBef>
                <a:spcPct val="50000"/>
              </a:spcBef>
            </a:pPr>
            <a:r>
              <a:rPr lang="en-US" sz="1600">
                <a:solidFill>
                  <a:srgbClr val="4B677A"/>
                </a:solidFill>
                <a:latin typeface="Trebuchet MS" pitchFamily="34" charset="0"/>
              </a:rPr>
              <a:t>ADCS – Attitude Determination and Control System</a:t>
            </a:r>
          </a:p>
          <a:p>
            <a:pPr>
              <a:spcBef>
                <a:spcPct val="50000"/>
              </a:spcBef>
            </a:pPr>
            <a:r>
              <a:rPr lang="en-US" sz="1600">
                <a:solidFill>
                  <a:srgbClr val="4B677A"/>
                </a:solidFill>
                <a:latin typeface="Trebuchet MS" pitchFamily="34" charset="0"/>
              </a:rPr>
              <a:t>GND – Ground station</a:t>
            </a:r>
          </a:p>
          <a:p>
            <a:pPr>
              <a:spcBef>
                <a:spcPct val="50000"/>
              </a:spcBef>
            </a:pPr>
            <a:r>
              <a:rPr lang="en-US" sz="1600">
                <a:solidFill>
                  <a:srgbClr val="4B677A"/>
                </a:solidFill>
                <a:latin typeface="Trebuchet MS" pitchFamily="34" charset="0"/>
              </a:rPr>
              <a:t>MCC – Mission Control Center</a:t>
            </a:r>
          </a:p>
        </p:txBody>
      </p:sp>
      <p:sp>
        <p:nvSpPr>
          <p:cNvPr id="92166" name="Rectangle 6"/>
          <p:cNvSpPr>
            <a:spLocks noGrp="1" noChangeArrowheads="1"/>
          </p:cNvSpPr>
          <p:nvPr>
            <p:ph type="title"/>
          </p:nvPr>
        </p:nvSpPr>
        <p:spPr/>
        <p:txBody>
          <a:bodyPr/>
          <a:lstStyle/>
          <a:p>
            <a:r>
              <a:rPr lang="en-US">
                <a:solidFill>
                  <a:schemeClr val="tx1"/>
                </a:solidFill>
              </a:rPr>
              <a:t>AAUSAT-II Overview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COM System</a:t>
            </a:r>
          </a:p>
        </p:txBody>
      </p:sp>
      <p:sp>
        <p:nvSpPr>
          <p:cNvPr id="7171" name="Rectangle 3"/>
          <p:cNvSpPr>
            <a:spLocks noGrp="1" noChangeArrowheads="1"/>
          </p:cNvSpPr>
          <p:nvPr>
            <p:ph type="body" idx="1"/>
          </p:nvPr>
        </p:nvSpPr>
        <p:spPr/>
        <p:txBody>
          <a:bodyPr/>
          <a:lstStyle/>
          <a:p>
            <a:r>
              <a:rPr lang="en-US"/>
              <a:t>Purpose</a:t>
            </a:r>
          </a:p>
          <a:p>
            <a:pPr lvl="1"/>
            <a:r>
              <a:rPr lang="en-US"/>
              <a:t>To create a communication path between the satellite and Earth.</a:t>
            </a:r>
          </a:p>
          <a:p>
            <a:pPr lvl="1"/>
            <a:endParaRPr lang="en-US" sz="1200"/>
          </a:p>
          <a:p>
            <a:r>
              <a:rPr lang="en-US"/>
              <a:t>Demands</a:t>
            </a:r>
          </a:p>
          <a:p>
            <a:pPr lvl="1"/>
            <a:r>
              <a:rPr lang="en-US"/>
              <a:t>Simple, robust design</a:t>
            </a:r>
          </a:p>
          <a:p>
            <a:pPr lvl="1"/>
            <a:r>
              <a:rPr lang="en-US"/>
              <a:t>Power saving</a:t>
            </a:r>
          </a:p>
          <a:p>
            <a:pPr lvl="1"/>
            <a:r>
              <a:rPr lang="en-US"/>
              <a:t>Small </a:t>
            </a:r>
          </a:p>
          <a:p>
            <a:pPr lvl="1"/>
            <a:r>
              <a:rPr lang="en-US"/>
              <a:t>Interface to: CAN, RS232, and Radio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Block Diagram</a:t>
            </a:r>
          </a:p>
        </p:txBody>
      </p:sp>
      <p:pic>
        <p:nvPicPr>
          <p:cNvPr id="36867" name="Picture 3" descr="com_blocks"/>
          <p:cNvPicPr>
            <a:picLocks noChangeAspect="1" noChangeArrowheads="1"/>
          </p:cNvPicPr>
          <p:nvPr>
            <p:ph idx="4294967295"/>
          </p:nvPr>
        </p:nvPicPr>
        <p:blipFill>
          <a:blip r:embed="rId3"/>
          <a:srcRect/>
          <a:stretch>
            <a:fillRect/>
          </a:stretch>
        </p:blipFill>
        <p:spPr>
          <a:xfrm>
            <a:off x="3708400" y="1803400"/>
            <a:ext cx="5257800" cy="3462338"/>
          </a:xfrm>
          <a:ln/>
        </p:spPr>
      </p:pic>
      <p:sp>
        <p:nvSpPr>
          <p:cNvPr id="36868" name="Rectangle 4"/>
          <p:cNvSpPr>
            <a:spLocks noChangeArrowheads="1"/>
          </p:cNvSpPr>
          <p:nvPr/>
        </p:nvSpPr>
        <p:spPr bwMode="auto">
          <a:xfrm>
            <a:off x="1403350" y="2420938"/>
            <a:ext cx="2879725" cy="3455987"/>
          </a:xfrm>
          <a:prstGeom prst="rect">
            <a:avLst/>
          </a:prstGeom>
          <a:noFill/>
          <a:ln w="9525">
            <a:noFill/>
            <a:miter lim="800000"/>
            <a:headEnd/>
            <a:tailEnd/>
          </a:ln>
          <a:effectLst/>
        </p:spPr>
        <p:txBody>
          <a:bodyPr/>
          <a:lstStyle/>
          <a:p>
            <a:pPr marL="342900" indent="-342900" defTabSz="449263">
              <a:spcBef>
                <a:spcPct val="20000"/>
              </a:spcBef>
              <a:buClr>
                <a:srgbClr val="000000"/>
              </a:buClr>
              <a:buSzPct val="100000"/>
              <a:buFont typeface="Times New Roman" pitchFamily="18" charset="0"/>
              <a:buChar char="•"/>
            </a:pPr>
            <a:r>
              <a:rPr lang="en-US" sz="2400">
                <a:solidFill>
                  <a:srgbClr val="4B677A"/>
                </a:solidFill>
                <a:latin typeface="Trebuchet MS" pitchFamily="34" charset="0"/>
                <a:cs typeface="Times New Roman" pitchFamily="18" charset="0"/>
              </a:rPr>
              <a:t>Components </a:t>
            </a:r>
          </a:p>
          <a:p>
            <a:pPr marL="742950" lvl="1" indent="-476250" defTabSz="449263">
              <a:spcBef>
                <a:spcPct val="20000"/>
              </a:spcBef>
              <a:buClr>
                <a:srgbClr val="000000"/>
              </a:buClr>
              <a:buSzPct val="100000"/>
              <a:buFont typeface="Times New Roman" pitchFamily="18" charset="0"/>
              <a:buChar char="–"/>
            </a:pPr>
            <a:r>
              <a:rPr lang="en-US" sz="2000">
                <a:solidFill>
                  <a:srgbClr val="4B677A"/>
                </a:solidFill>
                <a:latin typeface="Trebuchet MS" pitchFamily="34" charset="0"/>
                <a:cs typeface="Times New Roman" pitchFamily="18" charset="0"/>
              </a:rPr>
              <a:t>MCU</a:t>
            </a:r>
          </a:p>
          <a:p>
            <a:pPr marL="742950" lvl="1" indent="-476250" defTabSz="449263">
              <a:spcBef>
                <a:spcPct val="20000"/>
              </a:spcBef>
              <a:buClr>
                <a:srgbClr val="000000"/>
              </a:buClr>
              <a:buSzPct val="100000"/>
              <a:buFont typeface="Times New Roman" pitchFamily="18" charset="0"/>
              <a:buChar char="–"/>
            </a:pPr>
            <a:r>
              <a:rPr lang="en-US" sz="2000">
                <a:solidFill>
                  <a:srgbClr val="4B677A"/>
                </a:solidFill>
                <a:latin typeface="Trebuchet MS" pitchFamily="34" charset="0"/>
                <a:cs typeface="Times New Roman" pitchFamily="18" charset="0"/>
              </a:rPr>
              <a:t>Radio</a:t>
            </a:r>
          </a:p>
          <a:p>
            <a:pPr marL="742950" lvl="1" indent="-476250" defTabSz="449263">
              <a:spcBef>
                <a:spcPct val="20000"/>
              </a:spcBef>
              <a:buClr>
                <a:srgbClr val="000000"/>
              </a:buClr>
              <a:buSzPct val="100000"/>
              <a:buFont typeface="Times New Roman" pitchFamily="18" charset="0"/>
              <a:buChar char="–"/>
            </a:pPr>
            <a:r>
              <a:rPr lang="en-US" sz="2000">
                <a:solidFill>
                  <a:srgbClr val="4B677A"/>
                </a:solidFill>
                <a:latin typeface="Trebuchet MS" pitchFamily="34" charset="0"/>
                <a:cs typeface="Times New Roman" pitchFamily="18" charset="0"/>
              </a:rPr>
              <a:t>CAN </a:t>
            </a:r>
          </a:p>
          <a:p>
            <a:pPr marL="742950" lvl="1" indent="-476250" defTabSz="449263">
              <a:spcBef>
                <a:spcPct val="20000"/>
              </a:spcBef>
              <a:buClr>
                <a:srgbClr val="000000"/>
              </a:buClr>
              <a:buSzPct val="100000"/>
              <a:buFont typeface="Times New Roman" pitchFamily="18" charset="0"/>
              <a:buChar char="–"/>
            </a:pPr>
            <a:r>
              <a:rPr lang="en-US" sz="2000">
                <a:solidFill>
                  <a:srgbClr val="4B677A"/>
                </a:solidFill>
                <a:latin typeface="Trebuchet MS" pitchFamily="34" charset="0"/>
                <a:cs typeface="Times New Roman" pitchFamily="18" charset="0"/>
              </a:rPr>
              <a:t>UART</a:t>
            </a:r>
          </a:p>
          <a:p>
            <a:pPr marL="742950" lvl="1" indent="-476250" defTabSz="449263">
              <a:spcBef>
                <a:spcPct val="20000"/>
              </a:spcBef>
              <a:buClr>
                <a:srgbClr val="000000"/>
              </a:buClr>
              <a:buSzPct val="100000"/>
              <a:buFont typeface="Times New Roman" pitchFamily="18" charset="0"/>
              <a:buChar char="–"/>
            </a:pPr>
            <a:r>
              <a:rPr lang="en-US" sz="2000">
                <a:solidFill>
                  <a:srgbClr val="4B677A"/>
                </a:solidFill>
                <a:latin typeface="Trebuchet MS" pitchFamily="34" charset="0"/>
                <a:cs typeface="Times New Roman" pitchFamily="18" charset="0"/>
              </a:rPr>
              <a:t>Modem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noChangeArrowheads="1"/>
          </p:cNvSpPr>
          <p:nvPr>
            <p:ph type="title"/>
          </p:nvPr>
        </p:nvSpPr>
        <p:spPr/>
        <p:txBody>
          <a:bodyPr/>
          <a:lstStyle/>
          <a:p>
            <a:r>
              <a:rPr lang="en-US">
                <a:solidFill>
                  <a:schemeClr val="tx1"/>
                </a:solidFill>
              </a:rPr>
              <a:t>Specifications for COM 1/2</a:t>
            </a:r>
          </a:p>
        </p:txBody>
      </p:sp>
      <p:sp>
        <p:nvSpPr>
          <p:cNvPr id="95234" name="Rectangle 2"/>
          <p:cNvSpPr>
            <a:spLocks noGrp="1" noChangeArrowheads="1"/>
          </p:cNvSpPr>
          <p:nvPr>
            <p:ph type="body" idx="1"/>
          </p:nvPr>
        </p:nvSpPr>
        <p:spPr/>
        <p:txBody>
          <a:bodyPr/>
          <a:lstStyle/>
          <a:p>
            <a:pPr lvl="1">
              <a:lnSpc>
                <a:spcPct val="90000"/>
              </a:lnSpc>
              <a:buFont typeface="Gill Sans MT" pitchFamily="34" charset="0"/>
              <a:buNone/>
            </a:pPr>
            <a:r>
              <a:rPr lang="en-US" sz="2000"/>
              <a:t>Radio Frequency: 	437.425 MHz (Half duplex)</a:t>
            </a:r>
          </a:p>
          <a:p>
            <a:pPr lvl="1">
              <a:lnSpc>
                <a:spcPct val="90000"/>
              </a:lnSpc>
              <a:buFont typeface="Gill Sans MT" pitchFamily="34" charset="0"/>
              <a:buNone/>
            </a:pPr>
            <a:r>
              <a:rPr lang="en-US" sz="2000"/>
              <a:t>						6 kHz bandwidth</a:t>
            </a:r>
          </a:p>
          <a:p>
            <a:pPr lvl="1">
              <a:lnSpc>
                <a:spcPct val="90000"/>
              </a:lnSpc>
              <a:buFont typeface="Gill Sans MT" pitchFamily="34" charset="0"/>
              <a:buNone/>
            </a:pPr>
            <a:endParaRPr lang="en-US" sz="2000"/>
          </a:p>
          <a:p>
            <a:pPr lvl="1">
              <a:lnSpc>
                <a:spcPct val="90000"/>
              </a:lnSpc>
              <a:buFont typeface="Gill Sans MT" pitchFamily="34" charset="0"/>
              <a:buNone/>
            </a:pPr>
            <a:r>
              <a:rPr lang="en-US" sz="2000"/>
              <a:t>Data rates: 			1200/2400/4800 bit/sec</a:t>
            </a:r>
          </a:p>
          <a:p>
            <a:pPr lvl="1">
              <a:lnSpc>
                <a:spcPct val="90000"/>
              </a:lnSpc>
              <a:buFont typeface="Gill Sans MT" pitchFamily="34" charset="0"/>
              <a:buNone/>
            </a:pPr>
            <a:r>
              <a:rPr lang="en-US" sz="2000"/>
              <a:t>						FFSK/MSK-modulation</a:t>
            </a:r>
          </a:p>
          <a:p>
            <a:pPr lvl="1">
              <a:lnSpc>
                <a:spcPct val="90000"/>
              </a:lnSpc>
              <a:buFont typeface="Gill Sans MT" pitchFamily="34" charset="0"/>
              <a:buNone/>
            </a:pPr>
            <a:endParaRPr lang="en-US" sz="2000"/>
          </a:p>
          <a:p>
            <a:pPr lvl="1">
              <a:lnSpc>
                <a:spcPct val="90000"/>
              </a:lnSpc>
              <a:buFont typeface="Gill Sans MT" pitchFamily="34" charset="0"/>
              <a:buNone/>
            </a:pPr>
            <a:r>
              <a:rPr lang="en-US" sz="2000"/>
              <a:t>Transmitter Power: 	0.5 W</a:t>
            </a:r>
          </a:p>
          <a:p>
            <a:pPr lvl="1">
              <a:lnSpc>
                <a:spcPct val="90000"/>
              </a:lnSpc>
              <a:buFont typeface="Gill Sans MT" pitchFamily="34" charset="0"/>
              <a:buNone/>
            </a:pPr>
            <a:endParaRPr lang="en-US" sz="2000"/>
          </a:p>
          <a:p>
            <a:pPr lvl="1">
              <a:lnSpc>
                <a:spcPct val="90000"/>
              </a:lnSpc>
              <a:buFont typeface="Gill Sans MT" pitchFamily="34" charset="0"/>
              <a:buNone/>
            </a:pPr>
            <a:r>
              <a:rPr lang="en-US" sz="2000"/>
              <a:t>Link budget: 			(Worst case)</a:t>
            </a:r>
          </a:p>
          <a:p>
            <a:pPr lvl="1">
              <a:lnSpc>
                <a:spcPct val="90000"/>
              </a:lnSpc>
              <a:buFont typeface="Gill Sans MT" pitchFamily="34" charset="0"/>
              <a:buNone/>
            </a:pPr>
            <a:r>
              <a:rPr lang="en-US" sz="2000"/>
              <a:t>						Downlink margin	6,2 dB</a:t>
            </a:r>
          </a:p>
          <a:p>
            <a:pPr lvl="1">
              <a:lnSpc>
                <a:spcPct val="90000"/>
              </a:lnSpc>
              <a:buFont typeface="Gill Sans MT" pitchFamily="34" charset="0"/>
              <a:buNone/>
            </a:pPr>
            <a:r>
              <a:rPr lang="en-US" sz="2000"/>
              <a:t>						Uplink margin	    20,5 dB</a:t>
            </a:r>
          </a:p>
          <a:p>
            <a:pPr lvl="1">
              <a:lnSpc>
                <a:spcPct val="90000"/>
              </a:lnSpc>
              <a:buFont typeface="Gill Sans MT" pitchFamily="34" charset="0"/>
              <a:buNone/>
            </a:pPr>
            <a:r>
              <a:rPr lang="en-US" sz="2000"/>
              <a:t> </a:t>
            </a:r>
          </a:p>
          <a:p>
            <a:pPr lvl="1">
              <a:lnSpc>
                <a:spcPct val="90000"/>
              </a:lnSpc>
              <a:buFont typeface="Gill Sans MT" pitchFamily="34" charset="0"/>
              <a:buNone/>
            </a:pPr>
            <a:r>
              <a:rPr lang="en-US" sz="2000"/>
              <a:t>CAN bus: 			125 kbps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type="title"/>
          </p:nvPr>
        </p:nvSpPr>
        <p:spPr/>
        <p:txBody>
          <a:bodyPr/>
          <a:lstStyle/>
          <a:p>
            <a:r>
              <a:rPr lang="en-US">
                <a:solidFill>
                  <a:schemeClr val="tx1"/>
                </a:solidFill>
              </a:rPr>
              <a:t>Specifications for COM 2/2</a:t>
            </a:r>
          </a:p>
        </p:txBody>
      </p:sp>
      <p:sp>
        <p:nvSpPr>
          <p:cNvPr id="97282" name="Rectangle 2"/>
          <p:cNvSpPr>
            <a:spLocks noGrp="1" noChangeArrowheads="1"/>
          </p:cNvSpPr>
          <p:nvPr>
            <p:ph type="body" idx="1"/>
          </p:nvPr>
        </p:nvSpPr>
        <p:spPr/>
        <p:txBody>
          <a:bodyPr/>
          <a:lstStyle/>
          <a:p>
            <a:pPr lvl="1">
              <a:lnSpc>
                <a:spcPct val="90000"/>
              </a:lnSpc>
            </a:pPr>
            <a:endParaRPr lang="en-US" sz="2000"/>
          </a:p>
          <a:p>
            <a:pPr lvl="1">
              <a:lnSpc>
                <a:spcPct val="90000"/>
              </a:lnSpc>
              <a:buFont typeface="Gill Sans MT" pitchFamily="34" charset="0"/>
              <a:buNone/>
            </a:pPr>
            <a:r>
              <a:rPr lang="en-US" sz="2000"/>
              <a:t>Mass incl. Antenna:   		110g</a:t>
            </a:r>
          </a:p>
          <a:p>
            <a:pPr lvl="1">
              <a:lnSpc>
                <a:spcPct val="90000"/>
              </a:lnSpc>
              <a:buFont typeface="Gill Sans MT" pitchFamily="34" charset="0"/>
              <a:buNone/>
            </a:pPr>
            <a:r>
              <a:rPr lang="en-US" sz="2000"/>
              <a:t>Supply voltage: 				3.3 V </a:t>
            </a:r>
          </a:p>
          <a:p>
            <a:pPr lvl="1">
              <a:lnSpc>
                <a:spcPct val="90000"/>
              </a:lnSpc>
              <a:buFont typeface="Gill Sans MT" pitchFamily="34" charset="0"/>
              <a:buNone/>
            </a:pPr>
            <a:endParaRPr lang="en-US" sz="2000"/>
          </a:p>
          <a:p>
            <a:pPr lvl="1">
              <a:lnSpc>
                <a:spcPct val="90000"/>
              </a:lnSpc>
              <a:buFont typeface="Gill Sans MT" pitchFamily="34" charset="0"/>
              <a:buNone/>
            </a:pPr>
            <a:r>
              <a:rPr lang="en-US" sz="2000"/>
              <a:t>Power Consumption</a:t>
            </a:r>
          </a:p>
          <a:p>
            <a:pPr lvl="1">
              <a:lnSpc>
                <a:spcPct val="90000"/>
              </a:lnSpc>
              <a:buFont typeface="Gill Sans MT" pitchFamily="34" charset="0"/>
              <a:buNone/>
            </a:pPr>
            <a:r>
              <a:rPr lang="en-US" sz="2000"/>
              <a:t>  	Listening:     				184.8 mW </a:t>
            </a:r>
          </a:p>
          <a:p>
            <a:pPr lvl="1">
              <a:lnSpc>
                <a:spcPct val="90000"/>
              </a:lnSpc>
              <a:buFont typeface="Gill Sans MT" pitchFamily="34" charset="0"/>
              <a:buNone/>
            </a:pPr>
            <a:r>
              <a:rPr lang="en-US" sz="2000"/>
              <a:t> 	Receiving:	     				283.8 mW </a:t>
            </a:r>
          </a:p>
          <a:p>
            <a:pPr lvl="1">
              <a:lnSpc>
                <a:spcPct val="90000"/>
              </a:lnSpc>
              <a:buFont typeface="Gill Sans MT" pitchFamily="34" charset="0"/>
              <a:buNone/>
            </a:pPr>
            <a:r>
              <a:rPr lang="en-US" sz="2000"/>
              <a:t> 	Transmitting:  				2085.6 mW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Modulation options </a:t>
            </a:r>
          </a:p>
        </p:txBody>
      </p:sp>
      <p:sp>
        <p:nvSpPr>
          <p:cNvPr id="37891" name="Rectangle 3"/>
          <p:cNvSpPr>
            <a:spLocks noGrp="1" noChangeArrowheads="1"/>
          </p:cNvSpPr>
          <p:nvPr>
            <p:ph type="body" idx="1"/>
          </p:nvPr>
        </p:nvSpPr>
        <p:spPr>
          <a:xfrm>
            <a:off x="1187450" y="1771650"/>
            <a:ext cx="3097213" cy="4321175"/>
          </a:xfrm>
        </p:spPr>
        <p:txBody>
          <a:bodyPr/>
          <a:lstStyle/>
          <a:p>
            <a:pPr marL="800100" lvl="1" indent="-533400"/>
            <a:r>
              <a:rPr lang="en-US"/>
              <a:t>FSK - Frequency Shift Keying</a:t>
            </a:r>
          </a:p>
          <a:p>
            <a:pPr marL="800100" lvl="1" indent="-533400">
              <a:buFont typeface="Gill Sans MT" pitchFamily="34" charset="0"/>
              <a:buNone/>
            </a:pPr>
            <a:endParaRPr lang="en-US"/>
          </a:p>
          <a:p>
            <a:pPr marL="800100" lvl="1" indent="-533400"/>
            <a:r>
              <a:rPr lang="en-US"/>
              <a:t>MSK - Minimum Shift Keying</a:t>
            </a:r>
          </a:p>
          <a:p>
            <a:pPr marL="800100" lvl="1" indent="-533400"/>
            <a:endParaRPr lang="en-US"/>
          </a:p>
          <a:p>
            <a:pPr marL="800100" lvl="1" indent="-533400"/>
            <a:r>
              <a:rPr lang="en-US"/>
              <a:t>GMSK - Gaussian Minimum Shift Keying</a:t>
            </a:r>
          </a:p>
          <a:p>
            <a:pPr marL="800100" lvl="1" indent="-533400">
              <a:buFont typeface="Gill Sans MT" pitchFamily="34" charset="0"/>
              <a:buNone/>
            </a:pPr>
            <a:endParaRPr lang="en-US"/>
          </a:p>
          <a:p>
            <a:pPr marL="1219200" lvl="2" indent="-454025">
              <a:buFont typeface="Gill Sans MT" pitchFamily="34" charset="0"/>
              <a:buNone/>
            </a:pPr>
            <a:endParaRPr lang="en-US"/>
          </a:p>
        </p:txBody>
      </p:sp>
      <p:pic>
        <p:nvPicPr>
          <p:cNvPr id="37894" name="Picture 6" descr="fsk_graph"/>
          <p:cNvPicPr>
            <a:picLocks noChangeAspect="1" noChangeArrowheads="1"/>
          </p:cNvPicPr>
          <p:nvPr>
            <p:ph sz="half" idx="4294967295"/>
          </p:nvPr>
        </p:nvPicPr>
        <p:blipFill>
          <a:blip r:embed="rId3"/>
          <a:srcRect/>
          <a:stretch>
            <a:fillRect/>
          </a:stretch>
        </p:blipFill>
        <p:spPr>
          <a:xfrm>
            <a:off x="4284663" y="1749425"/>
            <a:ext cx="4859337" cy="3946525"/>
          </a:xfr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MSK Modulation</a:t>
            </a:r>
          </a:p>
        </p:txBody>
      </p:sp>
      <p:sp>
        <p:nvSpPr>
          <p:cNvPr id="29706" name="Rectangle 10"/>
          <p:cNvSpPr>
            <a:spLocks noChangeArrowheads="1"/>
          </p:cNvSpPr>
          <p:nvPr/>
        </p:nvSpPr>
        <p:spPr bwMode="auto">
          <a:xfrm>
            <a:off x="1547813" y="1700213"/>
            <a:ext cx="6985000" cy="4751387"/>
          </a:xfrm>
          <a:prstGeom prst="rect">
            <a:avLst/>
          </a:prstGeom>
          <a:noFill/>
          <a:ln w="9525">
            <a:noFill/>
            <a:miter lim="800000"/>
            <a:headEnd/>
            <a:tailEnd/>
          </a:ln>
          <a:effectLst/>
        </p:spPr>
        <p:txBody>
          <a:bodyPr/>
          <a:lstStyle/>
          <a:p>
            <a:pPr marL="342900" indent="-342900" defTabSz="449263">
              <a:spcBef>
                <a:spcPct val="20000"/>
              </a:spcBef>
              <a:buClr>
                <a:srgbClr val="000000"/>
              </a:buClr>
              <a:buSzPct val="100000"/>
              <a:buFont typeface="Times New Roman" pitchFamily="18" charset="0"/>
              <a:buChar char="•"/>
            </a:pPr>
            <a:r>
              <a:rPr lang="en-US" sz="2000">
                <a:solidFill>
                  <a:srgbClr val="4B677A"/>
                </a:solidFill>
                <a:latin typeface="Trebuchet MS" pitchFamily="34" charset="0"/>
                <a:cs typeface="Times New Roman" pitchFamily="18" charset="0"/>
              </a:rPr>
              <a:t>Advantages of MSK modem</a:t>
            </a:r>
          </a:p>
          <a:p>
            <a:pPr marL="742950" lvl="1" indent="-476250" defTabSz="449263">
              <a:spcBef>
                <a:spcPct val="20000"/>
              </a:spcBef>
              <a:buClr>
                <a:srgbClr val="000000"/>
              </a:buClr>
              <a:buSzPct val="100000"/>
              <a:buFont typeface="Times New Roman" pitchFamily="18" charset="0"/>
              <a:buChar char="–"/>
            </a:pPr>
            <a:r>
              <a:rPr lang="en-US">
                <a:solidFill>
                  <a:srgbClr val="4B677A"/>
                </a:solidFill>
                <a:latin typeface="Trebuchet MS" pitchFamily="34" charset="0"/>
                <a:cs typeface="Times New Roman" pitchFamily="18" charset="0"/>
              </a:rPr>
              <a:t>Good noise performance compared to FSK</a:t>
            </a:r>
          </a:p>
          <a:p>
            <a:pPr marL="742950" lvl="1" indent="-476250" defTabSz="449263">
              <a:spcBef>
                <a:spcPct val="20000"/>
              </a:spcBef>
              <a:buClr>
                <a:srgbClr val="000000"/>
              </a:buClr>
              <a:buSzPct val="100000"/>
              <a:buFont typeface="Times New Roman" pitchFamily="18" charset="0"/>
              <a:buChar char="–"/>
            </a:pPr>
            <a:r>
              <a:rPr lang="en-US">
                <a:solidFill>
                  <a:srgbClr val="4B677A"/>
                </a:solidFill>
                <a:latin typeface="Trebuchet MS" pitchFamily="34" charset="0"/>
                <a:cs typeface="Times New Roman" pitchFamily="18" charset="0"/>
              </a:rPr>
              <a:t>Easy to use</a:t>
            </a:r>
          </a:p>
          <a:p>
            <a:pPr marL="742950" lvl="1" indent="-476250" defTabSz="449263">
              <a:spcBef>
                <a:spcPct val="20000"/>
              </a:spcBef>
              <a:buClr>
                <a:srgbClr val="000000"/>
              </a:buClr>
              <a:buSzPct val="100000"/>
              <a:buFont typeface="Times New Roman" pitchFamily="18" charset="0"/>
              <a:buChar char="–"/>
            </a:pPr>
            <a:endParaRPr lang="en-US">
              <a:solidFill>
                <a:srgbClr val="4B677A"/>
              </a:solidFill>
              <a:latin typeface="Trebuchet MS" pitchFamily="34" charset="0"/>
              <a:cs typeface="Times New Roman" pitchFamily="18" charset="0"/>
            </a:endParaRPr>
          </a:p>
          <a:p>
            <a:pPr marL="342900" indent="-342900" defTabSz="449263">
              <a:spcBef>
                <a:spcPct val="20000"/>
              </a:spcBef>
              <a:buClr>
                <a:srgbClr val="000000"/>
              </a:buClr>
              <a:buSzPct val="100000"/>
              <a:buFont typeface="Times New Roman" pitchFamily="18" charset="0"/>
              <a:buChar char="•"/>
            </a:pPr>
            <a:r>
              <a:rPr lang="en-US" sz="2000">
                <a:solidFill>
                  <a:srgbClr val="4B677A"/>
                </a:solidFill>
                <a:latin typeface="Trebuchet MS" pitchFamily="34" charset="0"/>
                <a:cs typeface="Times New Roman" pitchFamily="18" charset="0"/>
              </a:rPr>
              <a:t>Disadvantages for MSK modem</a:t>
            </a:r>
          </a:p>
          <a:p>
            <a:pPr marL="742950" lvl="1" indent="-476250" defTabSz="449263">
              <a:spcBef>
                <a:spcPct val="20000"/>
              </a:spcBef>
              <a:buClr>
                <a:srgbClr val="000000"/>
              </a:buClr>
              <a:buSzPct val="100000"/>
              <a:buFont typeface="Times New Roman" pitchFamily="18" charset="0"/>
              <a:buChar char="–"/>
            </a:pPr>
            <a:r>
              <a:rPr lang="en-US">
                <a:solidFill>
                  <a:srgbClr val="4B677A"/>
                </a:solidFill>
                <a:latin typeface="Trebuchet MS" pitchFamily="34" charset="0"/>
                <a:cs typeface="Times New Roman" pitchFamily="18" charset="0"/>
              </a:rPr>
              <a:t>Synchronous interface</a:t>
            </a:r>
          </a:p>
          <a:p>
            <a:pPr marL="742950" lvl="1" indent="-476250" defTabSz="449263">
              <a:spcBef>
                <a:spcPct val="20000"/>
              </a:spcBef>
              <a:buClr>
                <a:srgbClr val="000000"/>
              </a:buClr>
              <a:buSzPct val="100000"/>
              <a:buFont typeface="Times New Roman" pitchFamily="18" charset="0"/>
              <a:buNone/>
            </a:pPr>
            <a:endParaRPr lang="en-US">
              <a:solidFill>
                <a:srgbClr val="4B677A"/>
              </a:solidFill>
              <a:latin typeface="Trebuchet MS" pitchFamily="34" charset="0"/>
              <a:cs typeface="Times New Roman" pitchFamily="18" charset="0"/>
            </a:endParaRPr>
          </a:p>
          <a:p>
            <a:pPr marL="342900" indent="-342900" defTabSz="449263">
              <a:spcBef>
                <a:spcPct val="20000"/>
              </a:spcBef>
              <a:buClr>
                <a:srgbClr val="000000"/>
              </a:buClr>
              <a:buSzPct val="100000"/>
              <a:buFont typeface="Times New Roman" pitchFamily="18" charset="0"/>
              <a:buChar char="•"/>
            </a:pPr>
            <a:r>
              <a:rPr lang="en-US" sz="2000">
                <a:solidFill>
                  <a:srgbClr val="4B677A"/>
                </a:solidFill>
                <a:latin typeface="Trebuchet MS" pitchFamily="34" charset="0"/>
                <a:cs typeface="Times New Roman" pitchFamily="18" charset="0"/>
              </a:rPr>
              <a:t>Synchronization</a:t>
            </a:r>
          </a:p>
          <a:p>
            <a:pPr marL="742950" lvl="1" indent="-476250" defTabSz="449263">
              <a:spcBef>
                <a:spcPct val="20000"/>
              </a:spcBef>
              <a:buClr>
                <a:srgbClr val="000000"/>
              </a:buClr>
              <a:buSzPct val="100000"/>
              <a:buFont typeface="Times New Roman" pitchFamily="18" charset="0"/>
              <a:buChar char="–"/>
            </a:pPr>
            <a:r>
              <a:rPr lang="en-US">
                <a:solidFill>
                  <a:srgbClr val="4B677A"/>
                </a:solidFill>
                <a:latin typeface="Trebuchet MS" pitchFamily="34" charset="0"/>
                <a:cs typeface="Times New Roman" pitchFamily="18" charset="0"/>
              </a:rPr>
              <a:t>Data must be synchronized to clock</a:t>
            </a:r>
          </a:p>
          <a:p>
            <a:pPr marL="742950" lvl="1" indent="-476250" defTabSz="449263">
              <a:spcBef>
                <a:spcPct val="20000"/>
              </a:spcBef>
              <a:buClr>
                <a:srgbClr val="000000"/>
              </a:buClr>
              <a:buSzPct val="100000"/>
              <a:buFont typeface="Times New Roman" pitchFamily="18" charset="0"/>
              <a:buChar char="–"/>
            </a:pPr>
            <a:r>
              <a:rPr lang="en-US">
                <a:solidFill>
                  <a:srgbClr val="4B677A"/>
                </a:solidFill>
                <a:latin typeface="Trebuchet MS" pitchFamily="34" charset="0"/>
                <a:cs typeface="Times New Roman" pitchFamily="18" charset="0"/>
              </a:rPr>
              <a:t>The modem synchronize automatically on bit level </a:t>
            </a:r>
          </a:p>
          <a:p>
            <a:pPr marL="742950" lvl="1" indent="-476250" defTabSz="449263">
              <a:spcBef>
                <a:spcPct val="20000"/>
              </a:spcBef>
              <a:buClr>
                <a:srgbClr val="000000"/>
              </a:buClr>
              <a:buSzPct val="100000"/>
              <a:buFont typeface="Times New Roman" pitchFamily="18" charset="0"/>
              <a:buChar char="–"/>
            </a:pPr>
            <a:r>
              <a:rPr lang="en-US">
                <a:solidFill>
                  <a:srgbClr val="4B677A"/>
                </a:solidFill>
                <a:latin typeface="Trebuchet MS" pitchFamily="34" charset="0"/>
                <a:cs typeface="Times New Roman" pitchFamily="18" charset="0"/>
              </a:rPr>
              <a:t>Synchronization on byte level must be done in software on the MCU</a:t>
            </a:r>
          </a:p>
          <a:p>
            <a:pPr marL="742950" lvl="1" indent="-476250" defTabSz="449263">
              <a:spcBef>
                <a:spcPct val="20000"/>
              </a:spcBef>
              <a:buClr>
                <a:srgbClr val="000000"/>
              </a:buClr>
              <a:buSzPct val="100000"/>
              <a:buFont typeface="Times New Roman" pitchFamily="18" charset="0"/>
              <a:buChar char="–"/>
            </a:pPr>
            <a:endParaRPr lang="en-US">
              <a:solidFill>
                <a:srgbClr val="4B677A"/>
              </a:solidFill>
              <a:latin typeface="Trebuchet MS" pitchFamily="34"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Lucida Sans Unicode"/>
        <a:cs typeface="Lucida Sans Unicode"/>
      </a:majorFont>
      <a:minorFont>
        <a:latin typeface="Trebuchet MS"/>
        <a:ea typeface=""/>
        <a:cs typeface="Times New Roma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7924</TotalTime>
  <Words>1011</Words>
  <Application>Microsoft PowerPoint</Application>
  <PresentationFormat>Apresentação na tela (4:3)</PresentationFormat>
  <Paragraphs>178</Paragraphs>
  <Slides>18</Slides>
  <Notes>18</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vt:lpstr>
      <vt:lpstr>Courier</vt:lpstr>
      <vt:lpstr>Trebuchet MS</vt:lpstr>
      <vt:lpstr>Lucida Sans Unicode</vt:lpstr>
      <vt:lpstr>Gill Sans MT</vt:lpstr>
      <vt:lpstr>Times New Roman</vt:lpstr>
      <vt:lpstr>Default Design</vt:lpstr>
      <vt:lpstr>Communication System for the AAUSAT-II</vt:lpstr>
      <vt:lpstr>AAUSAT-II Mission Objectives</vt:lpstr>
      <vt:lpstr>AAUSAT-II Overview</vt:lpstr>
      <vt:lpstr>COM System</vt:lpstr>
      <vt:lpstr>Block Diagram</vt:lpstr>
      <vt:lpstr>Specifications for COM 1/2</vt:lpstr>
      <vt:lpstr>Specifications for COM 2/2</vt:lpstr>
      <vt:lpstr>Modulation options </vt:lpstr>
      <vt:lpstr>MSK Modulation</vt:lpstr>
      <vt:lpstr>Clock Divider</vt:lpstr>
      <vt:lpstr>Basic Beacon</vt:lpstr>
      <vt:lpstr>Protocol</vt:lpstr>
      <vt:lpstr>Software</vt:lpstr>
      <vt:lpstr>Software Structure</vt:lpstr>
      <vt:lpstr>Synchronization</vt:lpstr>
      <vt:lpstr>Pictures – Radio prototype</vt:lpstr>
      <vt:lpstr>Pictures – Modem prototype</vt:lpstr>
      <vt:lpstr>Pictures – Modem prototype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Claus</dc:creator>
  <cp:lastModifiedBy>Lucio</cp:lastModifiedBy>
  <cp:revision>27</cp:revision>
  <dcterms:created xsi:type="dcterms:W3CDTF">2005-06-25T06:44:20Z</dcterms:created>
  <dcterms:modified xsi:type="dcterms:W3CDTF">2010-12-17T20:36:41Z</dcterms:modified>
</cp:coreProperties>
</file>